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47" r:id="rId5"/>
  </p:sldMasterIdLst>
  <p:notesMasterIdLst>
    <p:notesMasterId r:id="rId36"/>
  </p:notesMasterIdLst>
  <p:sldIdLst>
    <p:sldId id="322" r:id="rId6"/>
    <p:sldId id="331" r:id="rId7"/>
    <p:sldId id="313" r:id="rId8"/>
    <p:sldId id="327" r:id="rId9"/>
    <p:sldId id="326" r:id="rId10"/>
    <p:sldId id="314" r:id="rId11"/>
    <p:sldId id="315" r:id="rId12"/>
    <p:sldId id="329" r:id="rId13"/>
    <p:sldId id="324" r:id="rId14"/>
    <p:sldId id="323" r:id="rId15"/>
    <p:sldId id="302" r:id="rId16"/>
    <p:sldId id="283" r:id="rId17"/>
    <p:sldId id="297" r:id="rId18"/>
    <p:sldId id="298" r:id="rId19"/>
    <p:sldId id="286" r:id="rId20"/>
    <p:sldId id="287" r:id="rId21"/>
    <p:sldId id="317" r:id="rId22"/>
    <p:sldId id="306" r:id="rId23"/>
    <p:sldId id="307" r:id="rId24"/>
    <p:sldId id="311" r:id="rId25"/>
    <p:sldId id="312" r:id="rId26"/>
    <p:sldId id="318" r:id="rId27"/>
    <p:sldId id="319" r:id="rId28"/>
    <p:sldId id="320" r:id="rId29"/>
    <p:sldId id="273" r:id="rId30"/>
    <p:sldId id="335" r:id="rId31"/>
    <p:sldId id="305" r:id="rId32"/>
    <p:sldId id="336" r:id="rId33"/>
    <p:sldId id="337" r:id="rId34"/>
    <p:sldId id="32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9B2E6-FAAC-44DC-85C4-F65F291304FE}"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5B222E9E-20DF-447A-BD66-210C74258CC8}">
      <dgm:prSet/>
      <dgm:spPr/>
      <dgm:t>
        <a:bodyPr/>
        <a:lstStyle/>
        <a:p>
          <a:pPr>
            <a:lnSpc>
              <a:spcPct val="100000"/>
            </a:lnSpc>
            <a:defRPr b="1"/>
          </a:pPr>
          <a:r>
            <a:rPr lang="en-US" b="1"/>
            <a:t>Purpose</a:t>
          </a:r>
          <a:endParaRPr lang="en-US"/>
        </a:p>
      </dgm:t>
    </dgm:pt>
    <dgm:pt modelId="{EFEDF024-5198-47A0-AA75-B5D200E36929}" type="parTrans" cxnId="{2DEBC328-9447-49FE-9F7C-3C3891B91EDA}">
      <dgm:prSet/>
      <dgm:spPr/>
      <dgm:t>
        <a:bodyPr/>
        <a:lstStyle/>
        <a:p>
          <a:endParaRPr lang="en-US"/>
        </a:p>
      </dgm:t>
    </dgm:pt>
    <dgm:pt modelId="{62396623-B25A-4DA3-9C7D-0FC4CB8D6220}" type="sibTrans" cxnId="{2DEBC328-9447-49FE-9F7C-3C3891B91EDA}">
      <dgm:prSet/>
      <dgm:spPr/>
      <dgm:t>
        <a:bodyPr/>
        <a:lstStyle/>
        <a:p>
          <a:endParaRPr lang="en-US"/>
        </a:p>
      </dgm:t>
    </dgm:pt>
    <dgm:pt modelId="{027A8DB4-9CF7-4F6E-A0DD-C32140BD3AEF}">
      <dgm:prSet custT="1"/>
      <dgm:spPr/>
      <dgm:t>
        <a:bodyPr/>
        <a:lstStyle/>
        <a:p>
          <a:pPr>
            <a:lnSpc>
              <a:spcPct val="100000"/>
            </a:lnSpc>
          </a:pPr>
          <a:r>
            <a:rPr lang="en-US" sz="2000"/>
            <a:t>Gathers detailed information about the system and system’s hardware to identify potential targets</a:t>
          </a:r>
        </a:p>
      </dgm:t>
    </dgm:pt>
    <dgm:pt modelId="{8CABDCEC-61BD-4249-BC5F-5CFD5758EC42}" type="parTrans" cxnId="{6BDED87A-E6F3-4AD7-8610-AB3B34BF621E}">
      <dgm:prSet/>
      <dgm:spPr/>
      <dgm:t>
        <a:bodyPr/>
        <a:lstStyle/>
        <a:p>
          <a:endParaRPr lang="en-US"/>
        </a:p>
      </dgm:t>
    </dgm:pt>
    <dgm:pt modelId="{B8925872-271E-4F6D-A63E-9955772A090F}" type="sibTrans" cxnId="{6BDED87A-E6F3-4AD7-8610-AB3B34BF621E}">
      <dgm:prSet/>
      <dgm:spPr/>
      <dgm:t>
        <a:bodyPr/>
        <a:lstStyle/>
        <a:p>
          <a:endParaRPr lang="en-US"/>
        </a:p>
      </dgm:t>
    </dgm:pt>
    <dgm:pt modelId="{D2E3C5C7-0593-417B-A3A3-FBF9F3823336}">
      <dgm:prSet/>
      <dgm:spPr/>
      <dgm:t>
        <a:bodyPr/>
        <a:lstStyle/>
        <a:p>
          <a:pPr>
            <a:lnSpc>
              <a:spcPct val="100000"/>
            </a:lnSpc>
            <a:defRPr b="1"/>
          </a:pPr>
          <a:r>
            <a:rPr lang="en-US"/>
            <a:t>Applications</a:t>
          </a:r>
        </a:p>
      </dgm:t>
    </dgm:pt>
    <dgm:pt modelId="{17E08BD3-3B4A-45ED-B957-94D309ADB1EF}" type="parTrans" cxnId="{FF4E4A65-3F5B-4353-96D4-8E3A3A7780DF}">
      <dgm:prSet/>
      <dgm:spPr/>
      <dgm:t>
        <a:bodyPr/>
        <a:lstStyle/>
        <a:p>
          <a:endParaRPr lang="en-US"/>
        </a:p>
      </dgm:t>
    </dgm:pt>
    <dgm:pt modelId="{351CC953-EC82-432D-9443-C3E9A0B4D51C}" type="sibTrans" cxnId="{FF4E4A65-3F5B-4353-96D4-8E3A3A7780DF}">
      <dgm:prSet/>
      <dgm:spPr/>
      <dgm:t>
        <a:bodyPr/>
        <a:lstStyle/>
        <a:p>
          <a:endParaRPr lang="en-US"/>
        </a:p>
      </dgm:t>
    </dgm:pt>
    <dgm:pt modelId="{D0ED22BD-88BE-4B5F-B1CE-2E61152CE6DC}">
      <dgm:prSet custT="1"/>
      <dgm:spPr/>
      <dgm:t>
        <a:bodyPr/>
        <a:lstStyle/>
        <a:p>
          <a:pPr>
            <a:lnSpc>
              <a:spcPct val="100000"/>
            </a:lnSpc>
          </a:pPr>
          <a:endParaRPr lang="en-US" sz="2000"/>
        </a:p>
        <a:p>
          <a:pPr>
            <a:lnSpc>
              <a:spcPct val="100000"/>
            </a:lnSpc>
          </a:pPr>
          <a:r>
            <a:rPr lang="en-US" sz="2000"/>
            <a:t>Data Collection</a:t>
          </a:r>
        </a:p>
        <a:p>
          <a:pPr>
            <a:lnSpc>
              <a:spcPct val="100000"/>
            </a:lnSpc>
          </a:pPr>
          <a:r>
            <a:rPr lang="en-US" sz="2000"/>
            <a:t>System Profiling </a:t>
          </a:r>
        </a:p>
      </dgm:t>
    </dgm:pt>
    <dgm:pt modelId="{3A6B511E-3A5A-4314-B69B-7B0C6C6EEEB1}" type="parTrans" cxnId="{2B3FD6D1-8FBE-474A-A24A-245C8F97125E}">
      <dgm:prSet/>
      <dgm:spPr/>
      <dgm:t>
        <a:bodyPr/>
        <a:lstStyle/>
        <a:p>
          <a:endParaRPr lang="en-US"/>
        </a:p>
      </dgm:t>
    </dgm:pt>
    <dgm:pt modelId="{C211BE25-50B6-4EDD-9929-5D3194EA03D3}" type="sibTrans" cxnId="{2B3FD6D1-8FBE-474A-A24A-245C8F97125E}">
      <dgm:prSet/>
      <dgm:spPr/>
      <dgm:t>
        <a:bodyPr/>
        <a:lstStyle/>
        <a:p>
          <a:endParaRPr lang="en-US"/>
        </a:p>
      </dgm:t>
    </dgm:pt>
    <dgm:pt modelId="{4F76E2F7-CE0F-427C-B42F-C3D2C3186037}">
      <dgm:prSet custT="1"/>
      <dgm:spPr/>
      <dgm:t>
        <a:bodyPr/>
        <a:lstStyle/>
        <a:p>
          <a:pPr>
            <a:lnSpc>
              <a:spcPct val="100000"/>
            </a:lnSpc>
          </a:pPr>
          <a:r>
            <a:rPr lang="en-US" sz="2000"/>
            <a:t>Exploitation Planning</a:t>
          </a:r>
        </a:p>
      </dgm:t>
    </dgm:pt>
    <dgm:pt modelId="{0AD0D73F-28E3-44DD-A77A-CCB381A9B652}" type="parTrans" cxnId="{90CD94FC-4C3F-465D-89F5-C346700EB006}">
      <dgm:prSet/>
      <dgm:spPr/>
      <dgm:t>
        <a:bodyPr/>
        <a:lstStyle/>
        <a:p>
          <a:endParaRPr lang="en-US"/>
        </a:p>
      </dgm:t>
    </dgm:pt>
    <dgm:pt modelId="{CBEABF99-E43B-4770-9510-A0B1E3F0E554}" type="sibTrans" cxnId="{90CD94FC-4C3F-465D-89F5-C346700EB006}">
      <dgm:prSet/>
      <dgm:spPr/>
      <dgm:t>
        <a:bodyPr/>
        <a:lstStyle/>
        <a:p>
          <a:endParaRPr lang="en-US"/>
        </a:p>
      </dgm:t>
    </dgm:pt>
    <dgm:pt modelId="{F1780D5E-911F-44CB-9833-153A15E74609}">
      <dgm:prSet custT="1"/>
      <dgm:spPr/>
      <dgm:t>
        <a:bodyPr/>
        <a:lstStyle/>
        <a:p>
          <a:pPr>
            <a:lnSpc>
              <a:spcPct val="100000"/>
            </a:lnSpc>
          </a:pPr>
          <a:r>
            <a:rPr lang="en-US" sz="2000"/>
            <a:t>Defense Evasion</a:t>
          </a:r>
        </a:p>
      </dgm:t>
    </dgm:pt>
    <dgm:pt modelId="{6BE9854D-46B4-4E0E-BB60-E97378B5CD81}" type="parTrans" cxnId="{ED61B119-77A7-4226-84EF-CDABA0CCD80B}">
      <dgm:prSet/>
      <dgm:spPr/>
      <dgm:t>
        <a:bodyPr/>
        <a:lstStyle/>
        <a:p>
          <a:endParaRPr lang="en-US"/>
        </a:p>
      </dgm:t>
    </dgm:pt>
    <dgm:pt modelId="{176E20EC-8006-42AF-BFE2-CF525E890077}" type="sibTrans" cxnId="{ED61B119-77A7-4226-84EF-CDABA0CCD80B}">
      <dgm:prSet/>
      <dgm:spPr/>
      <dgm:t>
        <a:bodyPr/>
        <a:lstStyle/>
        <a:p>
          <a:endParaRPr lang="en-US"/>
        </a:p>
      </dgm:t>
    </dgm:pt>
    <dgm:pt modelId="{848B15CB-88BC-4379-9592-77BAF2152D20}">
      <dgm:prSet custT="1"/>
      <dgm:spPr/>
      <dgm:t>
        <a:bodyPr/>
        <a:lstStyle/>
        <a:p>
          <a:pPr>
            <a:lnSpc>
              <a:spcPct val="100000"/>
            </a:lnSpc>
          </a:pPr>
          <a:r>
            <a:rPr lang="en-US" sz="2000"/>
            <a:t>Persistence Mechanisms</a:t>
          </a:r>
        </a:p>
      </dgm:t>
    </dgm:pt>
    <dgm:pt modelId="{548EB53A-47D9-47F4-A96A-83A5D2CF210B}" type="parTrans" cxnId="{3F8297DE-E848-46BE-898A-990AF9D60130}">
      <dgm:prSet/>
      <dgm:spPr/>
      <dgm:t>
        <a:bodyPr/>
        <a:lstStyle/>
        <a:p>
          <a:endParaRPr lang="en-US"/>
        </a:p>
      </dgm:t>
    </dgm:pt>
    <dgm:pt modelId="{67EBF0E9-A4FE-4056-89EB-925D260B29E4}" type="sibTrans" cxnId="{3F8297DE-E848-46BE-898A-990AF9D60130}">
      <dgm:prSet/>
      <dgm:spPr/>
      <dgm:t>
        <a:bodyPr/>
        <a:lstStyle/>
        <a:p>
          <a:endParaRPr lang="en-US"/>
        </a:p>
      </dgm:t>
    </dgm:pt>
    <dgm:pt modelId="{5BF05094-D4C1-4243-B793-A3E8D61EBC75}">
      <dgm:prSet/>
      <dgm:spPr/>
      <dgm:t>
        <a:bodyPr/>
        <a:lstStyle/>
        <a:p>
          <a:pPr>
            <a:lnSpc>
              <a:spcPct val="100000"/>
            </a:lnSpc>
            <a:defRPr b="1"/>
          </a:pPr>
          <a:r>
            <a:rPr lang="en-US" b="1"/>
            <a:t>Technology Used</a:t>
          </a:r>
          <a:endParaRPr lang="en-US"/>
        </a:p>
      </dgm:t>
    </dgm:pt>
    <dgm:pt modelId="{EA46C79F-AB43-4B58-85DA-D32518D0D2B0}" type="parTrans" cxnId="{67B47DD5-F544-497C-A9FF-148AC49B5438}">
      <dgm:prSet/>
      <dgm:spPr/>
      <dgm:t>
        <a:bodyPr/>
        <a:lstStyle/>
        <a:p>
          <a:endParaRPr lang="en-US"/>
        </a:p>
      </dgm:t>
    </dgm:pt>
    <dgm:pt modelId="{9A76D8CE-33F3-43FF-A471-73441B948478}" type="sibTrans" cxnId="{67B47DD5-F544-497C-A9FF-148AC49B5438}">
      <dgm:prSet/>
      <dgm:spPr/>
      <dgm:t>
        <a:bodyPr/>
        <a:lstStyle/>
        <a:p>
          <a:endParaRPr lang="en-US"/>
        </a:p>
      </dgm:t>
    </dgm:pt>
    <dgm:pt modelId="{03AF6E24-FB3A-447E-AB44-7267A2E47BB5}">
      <dgm:prSet/>
      <dgm:spPr/>
      <dgm:t>
        <a:bodyPr/>
        <a:lstStyle/>
        <a:p>
          <a:pPr>
            <a:lnSpc>
              <a:spcPct val="100000"/>
            </a:lnSpc>
          </a:pPr>
          <a:r>
            <a:rPr lang="en-US" b="1"/>
            <a:t>Windows Management Instrumentation (WMI): </a:t>
          </a:r>
          <a:r>
            <a:rPr lang="en-US"/>
            <a:t>Core Windows tool for system info. WMI supports WQL (WMI Query Language),  to retrieve information from WMI Accesses </a:t>
          </a:r>
        </a:p>
        <a:p>
          <a:pPr>
            <a:lnSpc>
              <a:spcPct val="100000"/>
            </a:lnSpc>
          </a:pPr>
          <a:r>
            <a:rPr lang="en-US"/>
            <a:t>details like CPU, RAM, storage, OS version, Security Update ,USB and network devices. </a:t>
          </a:r>
        </a:p>
      </dgm:t>
    </dgm:pt>
    <dgm:pt modelId="{7E08E75F-5145-4D5B-A523-861A2BC9AC78}" type="parTrans" cxnId="{24EC120A-C467-4A72-8ED1-F753CC77CE00}">
      <dgm:prSet/>
      <dgm:spPr/>
      <dgm:t>
        <a:bodyPr/>
        <a:lstStyle/>
        <a:p>
          <a:endParaRPr lang="en-US"/>
        </a:p>
      </dgm:t>
    </dgm:pt>
    <dgm:pt modelId="{437335D8-42B1-4DC5-9381-4D12EC4835D6}" type="sibTrans" cxnId="{24EC120A-C467-4A72-8ED1-F753CC77CE00}">
      <dgm:prSet/>
      <dgm:spPr/>
      <dgm:t>
        <a:bodyPr/>
        <a:lstStyle/>
        <a:p>
          <a:endParaRPr lang="en-US"/>
        </a:p>
      </dgm:t>
    </dgm:pt>
    <dgm:pt modelId="{2DEE2BA4-CFDE-4D38-A192-8B8C0E93ADA8}" type="pres">
      <dgm:prSet presAssocID="{0379B2E6-FAAC-44DC-85C4-F65F291304FE}" presName="root" presStyleCnt="0">
        <dgm:presLayoutVars>
          <dgm:dir/>
          <dgm:resizeHandles val="exact"/>
        </dgm:presLayoutVars>
      </dgm:prSet>
      <dgm:spPr/>
    </dgm:pt>
    <dgm:pt modelId="{6E57342B-4C93-4307-BCD7-FB13C3E8DABC}" type="pres">
      <dgm:prSet presAssocID="{5B222E9E-20DF-447A-BD66-210C74258CC8}" presName="compNode" presStyleCnt="0"/>
      <dgm:spPr/>
    </dgm:pt>
    <dgm:pt modelId="{A76B4CF4-1F71-40F0-872A-388166FC8030}" type="pres">
      <dgm:prSet presAssocID="{5B222E9E-20DF-447A-BD66-210C74258C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9BDBDDC9-4F2E-4F34-9E9A-B6C87945325B}" type="pres">
      <dgm:prSet presAssocID="{5B222E9E-20DF-447A-BD66-210C74258CC8}" presName="iconSpace" presStyleCnt="0"/>
      <dgm:spPr/>
    </dgm:pt>
    <dgm:pt modelId="{3F3AAAA8-22EB-4D1F-B353-4C8CFFA54275}" type="pres">
      <dgm:prSet presAssocID="{5B222E9E-20DF-447A-BD66-210C74258CC8}" presName="parTx" presStyleLbl="revTx" presStyleIdx="0" presStyleCnt="6">
        <dgm:presLayoutVars>
          <dgm:chMax val="0"/>
          <dgm:chPref val="0"/>
        </dgm:presLayoutVars>
      </dgm:prSet>
      <dgm:spPr/>
    </dgm:pt>
    <dgm:pt modelId="{AEDC188F-24B5-445B-9DB5-BC763C0305B3}" type="pres">
      <dgm:prSet presAssocID="{5B222E9E-20DF-447A-BD66-210C74258CC8}" presName="txSpace" presStyleCnt="0"/>
      <dgm:spPr/>
    </dgm:pt>
    <dgm:pt modelId="{006AA590-8FE6-47ED-B489-DEFABF7379F8}" type="pres">
      <dgm:prSet presAssocID="{5B222E9E-20DF-447A-BD66-210C74258CC8}" presName="desTx" presStyleLbl="revTx" presStyleIdx="1" presStyleCnt="6">
        <dgm:presLayoutVars/>
      </dgm:prSet>
      <dgm:spPr/>
    </dgm:pt>
    <dgm:pt modelId="{BBCA37EE-6086-4E2D-B0DF-3B52D414FD7B}" type="pres">
      <dgm:prSet presAssocID="{62396623-B25A-4DA3-9C7D-0FC4CB8D6220}" presName="sibTrans" presStyleCnt="0"/>
      <dgm:spPr/>
    </dgm:pt>
    <dgm:pt modelId="{44AE8325-DF38-4689-97FF-DBE6B66B9B63}" type="pres">
      <dgm:prSet presAssocID="{D2E3C5C7-0593-417B-A3A3-FBF9F3823336}" presName="compNode" presStyleCnt="0"/>
      <dgm:spPr/>
    </dgm:pt>
    <dgm:pt modelId="{FD0C2699-1C59-4CE7-B56F-04724A74B246}" type="pres">
      <dgm:prSet presAssocID="{D2E3C5C7-0593-417B-A3A3-FBF9F3823336}" presName="iconRect" presStyleLbl="node1" presStyleIdx="1" presStyleCnt="3" custLinFactNeighborX="252" custLinFactNeighborY="1463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F811FC5-73B4-4BFF-985F-463573BAA5F0}" type="pres">
      <dgm:prSet presAssocID="{D2E3C5C7-0593-417B-A3A3-FBF9F3823336}" presName="iconSpace" presStyleCnt="0"/>
      <dgm:spPr/>
    </dgm:pt>
    <dgm:pt modelId="{82984D7C-C77A-4B58-8A53-EF6F99BB5F6A}" type="pres">
      <dgm:prSet presAssocID="{D2E3C5C7-0593-417B-A3A3-FBF9F3823336}" presName="parTx" presStyleLbl="revTx" presStyleIdx="2" presStyleCnt="6" custLinFactNeighborX="88" custLinFactNeighborY="21854">
        <dgm:presLayoutVars>
          <dgm:chMax val="0"/>
          <dgm:chPref val="0"/>
        </dgm:presLayoutVars>
      </dgm:prSet>
      <dgm:spPr/>
    </dgm:pt>
    <dgm:pt modelId="{166977E0-FAA7-40B7-AF7B-E1D27C1518B3}" type="pres">
      <dgm:prSet presAssocID="{D2E3C5C7-0593-417B-A3A3-FBF9F3823336}" presName="txSpace" presStyleCnt="0"/>
      <dgm:spPr/>
    </dgm:pt>
    <dgm:pt modelId="{04441DD1-8244-4761-B1E9-D91ED886961E}" type="pres">
      <dgm:prSet presAssocID="{D2E3C5C7-0593-417B-A3A3-FBF9F3823336}" presName="desTx" presStyleLbl="revTx" presStyleIdx="3" presStyleCnt="6" custScaleX="128532" custScaleY="116628" custLinFactNeighborX="88" custLinFactNeighborY="-3032">
        <dgm:presLayoutVars/>
      </dgm:prSet>
      <dgm:spPr/>
    </dgm:pt>
    <dgm:pt modelId="{869B98EC-9751-4E0F-844E-27E6546E2F3F}" type="pres">
      <dgm:prSet presAssocID="{351CC953-EC82-432D-9443-C3E9A0B4D51C}" presName="sibTrans" presStyleCnt="0"/>
      <dgm:spPr/>
    </dgm:pt>
    <dgm:pt modelId="{C1041CFA-107A-44C7-9BC7-9FC67C4EB9E7}" type="pres">
      <dgm:prSet presAssocID="{5BF05094-D4C1-4243-B793-A3E8D61EBC75}" presName="compNode" presStyleCnt="0"/>
      <dgm:spPr/>
    </dgm:pt>
    <dgm:pt modelId="{584F7E3E-551E-466C-B46A-5B0B1C5C53E4}" type="pres">
      <dgm:prSet presAssocID="{5BF05094-D4C1-4243-B793-A3E8D61EBC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FF78062D-ABD0-4355-ADC9-7FF7A733BF4A}" type="pres">
      <dgm:prSet presAssocID="{5BF05094-D4C1-4243-B793-A3E8D61EBC75}" presName="iconSpace" presStyleCnt="0"/>
      <dgm:spPr/>
    </dgm:pt>
    <dgm:pt modelId="{BA7DFC03-943F-4A88-96D5-E2DEDFD77E5E}" type="pres">
      <dgm:prSet presAssocID="{5BF05094-D4C1-4243-B793-A3E8D61EBC75}" presName="parTx" presStyleLbl="revTx" presStyleIdx="4" presStyleCnt="6">
        <dgm:presLayoutVars>
          <dgm:chMax val="0"/>
          <dgm:chPref val="0"/>
        </dgm:presLayoutVars>
      </dgm:prSet>
      <dgm:spPr/>
    </dgm:pt>
    <dgm:pt modelId="{9143689F-2295-4CC6-8BB5-76576EF8BFF7}" type="pres">
      <dgm:prSet presAssocID="{5BF05094-D4C1-4243-B793-A3E8D61EBC75}" presName="txSpace" presStyleCnt="0"/>
      <dgm:spPr/>
    </dgm:pt>
    <dgm:pt modelId="{1F30FFF3-E076-4ED5-A861-048A2C0CE608}" type="pres">
      <dgm:prSet presAssocID="{5BF05094-D4C1-4243-B793-A3E8D61EBC75}" presName="desTx" presStyleLbl="revTx" presStyleIdx="5" presStyleCnt="6">
        <dgm:presLayoutVars/>
      </dgm:prSet>
      <dgm:spPr/>
    </dgm:pt>
  </dgm:ptLst>
  <dgm:cxnLst>
    <dgm:cxn modelId="{24EC120A-C467-4A72-8ED1-F753CC77CE00}" srcId="{5BF05094-D4C1-4243-B793-A3E8D61EBC75}" destId="{03AF6E24-FB3A-447E-AB44-7267A2E47BB5}" srcOrd="0" destOrd="0" parTransId="{7E08E75F-5145-4D5B-A523-861A2BC9AC78}" sibTransId="{437335D8-42B1-4DC5-9381-4D12EC4835D6}"/>
    <dgm:cxn modelId="{ED61B119-77A7-4226-84EF-CDABA0CCD80B}" srcId="{D2E3C5C7-0593-417B-A3A3-FBF9F3823336}" destId="{F1780D5E-911F-44CB-9833-153A15E74609}" srcOrd="2" destOrd="0" parTransId="{6BE9854D-46B4-4E0E-BB60-E97378B5CD81}" sibTransId="{176E20EC-8006-42AF-BFE2-CF525E890077}"/>
    <dgm:cxn modelId="{2DEBC328-9447-49FE-9F7C-3C3891B91EDA}" srcId="{0379B2E6-FAAC-44DC-85C4-F65F291304FE}" destId="{5B222E9E-20DF-447A-BD66-210C74258CC8}" srcOrd="0" destOrd="0" parTransId="{EFEDF024-5198-47A0-AA75-B5D200E36929}" sibTransId="{62396623-B25A-4DA3-9C7D-0FC4CB8D6220}"/>
    <dgm:cxn modelId="{55783034-0D68-4E38-8717-CB9781D0D977}" type="presOf" srcId="{848B15CB-88BC-4379-9592-77BAF2152D20}" destId="{04441DD1-8244-4761-B1E9-D91ED886961E}" srcOrd="0" destOrd="3" presId="urn:microsoft.com/office/officeart/2018/5/layout/CenteredIconLabelDescriptionList"/>
    <dgm:cxn modelId="{2B3DF138-73C5-4833-96F9-D9EF8073F42E}" type="presOf" srcId="{03AF6E24-FB3A-447E-AB44-7267A2E47BB5}" destId="{1F30FFF3-E076-4ED5-A861-048A2C0CE608}" srcOrd="0" destOrd="0" presId="urn:microsoft.com/office/officeart/2018/5/layout/CenteredIconLabelDescriptionList"/>
    <dgm:cxn modelId="{123F233A-5C73-4169-8505-AEC885E06B7E}" type="presOf" srcId="{5BF05094-D4C1-4243-B793-A3E8D61EBC75}" destId="{BA7DFC03-943F-4A88-96D5-E2DEDFD77E5E}" srcOrd="0" destOrd="0" presId="urn:microsoft.com/office/officeart/2018/5/layout/CenteredIconLabelDescriptionList"/>
    <dgm:cxn modelId="{FF4E4A65-3F5B-4353-96D4-8E3A3A7780DF}" srcId="{0379B2E6-FAAC-44DC-85C4-F65F291304FE}" destId="{D2E3C5C7-0593-417B-A3A3-FBF9F3823336}" srcOrd="1" destOrd="0" parTransId="{17E08BD3-3B4A-45ED-B957-94D309ADB1EF}" sibTransId="{351CC953-EC82-432D-9443-C3E9A0B4D51C}"/>
    <dgm:cxn modelId="{2E680551-06FA-4D38-B5BC-DA9D1AC19FCD}" type="presOf" srcId="{F1780D5E-911F-44CB-9833-153A15E74609}" destId="{04441DD1-8244-4761-B1E9-D91ED886961E}" srcOrd="0" destOrd="2" presId="urn:microsoft.com/office/officeart/2018/5/layout/CenteredIconLabelDescriptionList"/>
    <dgm:cxn modelId="{9D74A554-E9A9-4C45-8944-42E4B577A857}" type="presOf" srcId="{D0ED22BD-88BE-4B5F-B1CE-2E61152CE6DC}" destId="{04441DD1-8244-4761-B1E9-D91ED886961E}" srcOrd="0" destOrd="0" presId="urn:microsoft.com/office/officeart/2018/5/layout/CenteredIconLabelDescriptionList"/>
    <dgm:cxn modelId="{6BDED87A-E6F3-4AD7-8610-AB3B34BF621E}" srcId="{5B222E9E-20DF-447A-BD66-210C74258CC8}" destId="{027A8DB4-9CF7-4F6E-A0DD-C32140BD3AEF}" srcOrd="0" destOrd="0" parTransId="{8CABDCEC-61BD-4249-BC5F-5CFD5758EC42}" sibTransId="{B8925872-271E-4F6D-A63E-9955772A090F}"/>
    <dgm:cxn modelId="{84081F82-BAF5-4865-A339-3A42F1AB53F0}" type="presOf" srcId="{4F76E2F7-CE0F-427C-B42F-C3D2C3186037}" destId="{04441DD1-8244-4761-B1E9-D91ED886961E}" srcOrd="0" destOrd="1" presId="urn:microsoft.com/office/officeart/2018/5/layout/CenteredIconLabelDescriptionList"/>
    <dgm:cxn modelId="{986727D0-523D-4921-8C6E-1889BDE19256}" type="presOf" srcId="{5B222E9E-20DF-447A-BD66-210C74258CC8}" destId="{3F3AAAA8-22EB-4D1F-B353-4C8CFFA54275}" srcOrd="0" destOrd="0" presId="urn:microsoft.com/office/officeart/2018/5/layout/CenteredIconLabelDescriptionList"/>
    <dgm:cxn modelId="{2B3FD6D1-8FBE-474A-A24A-245C8F97125E}" srcId="{D2E3C5C7-0593-417B-A3A3-FBF9F3823336}" destId="{D0ED22BD-88BE-4B5F-B1CE-2E61152CE6DC}" srcOrd="0" destOrd="0" parTransId="{3A6B511E-3A5A-4314-B69B-7B0C6C6EEEB1}" sibTransId="{C211BE25-50B6-4EDD-9929-5D3194EA03D3}"/>
    <dgm:cxn modelId="{67B47DD5-F544-497C-A9FF-148AC49B5438}" srcId="{0379B2E6-FAAC-44DC-85C4-F65F291304FE}" destId="{5BF05094-D4C1-4243-B793-A3E8D61EBC75}" srcOrd="2" destOrd="0" parTransId="{EA46C79F-AB43-4B58-85DA-D32518D0D2B0}" sibTransId="{9A76D8CE-33F3-43FF-A471-73441B948478}"/>
    <dgm:cxn modelId="{3F8297DE-E848-46BE-898A-990AF9D60130}" srcId="{D2E3C5C7-0593-417B-A3A3-FBF9F3823336}" destId="{848B15CB-88BC-4379-9592-77BAF2152D20}" srcOrd="3" destOrd="0" parTransId="{548EB53A-47D9-47F4-A96A-83A5D2CF210B}" sibTransId="{67EBF0E9-A4FE-4056-89EB-925D260B29E4}"/>
    <dgm:cxn modelId="{E7AB7DF1-5FB1-49CD-9972-E76306D9DF5C}" type="presOf" srcId="{D2E3C5C7-0593-417B-A3A3-FBF9F3823336}" destId="{82984D7C-C77A-4B58-8A53-EF6F99BB5F6A}" srcOrd="0" destOrd="0" presId="urn:microsoft.com/office/officeart/2018/5/layout/CenteredIconLabelDescriptionList"/>
    <dgm:cxn modelId="{8B528BFA-8BE3-48F7-BE69-7C7640C2F0DD}" type="presOf" srcId="{027A8DB4-9CF7-4F6E-A0DD-C32140BD3AEF}" destId="{006AA590-8FE6-47ED-B489-DEFABF7379F8}" srcOrd="0" destOrd="0" presId="urn:microsoft.com/office/officeart/2018/5/layout/CenteredIconLabelDescriptionList"/>
    <dgm:cxn modelId="{DF9900FB-06A9-4EEB-80F0-8C6A586ECDCD}" type="presOf" srcId="{0379B2E6-FAAC-44DC-85C4-F65F291304FE}" destId="{2DEE2BA4-CFDE-4D38-A192-8B8C0E93ADA8}" srcOrd="0" destOrd="0" presId="urn:microsoft.com/office/officeart/2018/5/layout/CenteredIconLabelDescriptionList"/>
    <dgm:cxn modelId="{90CD94FC-4C3F-465D-89F5-C346700EB006}" srcId="{D2E3C5C7-0593-417B-A3A3-FBF9F3823336}" destId="{4F76E2F7-CE0F-427C-B42F-C3D2C3186037}" srcOrd="1" destOrd="0" parTransId="{0AD0D73F-28E3-44DD-A77A-CCB381A9B652}" sibTransId="{CBEABF99-E43B-4770-9510-A0B1E3F0E554}"/>
    <dgm:cxn modelId="{B1BB3A5C-7ABD-4585-A705-08ECF580FDE9}" type="presParOf" srcId="{2DEE2BA4-CFDE-4D38-A192-8B8C0E93ADA8}" destId="{6E57342B-4C93-4307-BCD7-FB13C3E8DABC}" srcOrd="0" destOrd="0" presId="urn:microsoft.com/office/officeart/2018/5/layout/CenteredIconLabelDescriptionList"/>
    <dgm:cxn modelId="{CE14EC87-4CA9-4E2B-B30E-3C9F05DD8B6F}" type="presParOf" srcId="{6E57342B-4C93-4307-BCD7-FB13C3E8DABC}" destId="{A76B4CF4-1F71-40F0-872A-388166FC8030}" srcOrd="0" destOrd="0" presId="urn:microsoft.com/office/officeart/2018/5/layout/CenteredIconLabelDescriptionList"/>
    <dgm:cxn modelId="{6887CEBB-D147-47E3-9AD9-75380E2B86FC}" type="presParOf" srcId="{6E57342B-4C93-4307-BCD7-FB13C3E8DABC}" destId="{9BDBDDC9-4F2E-4F34-9E9A-B6C87945325B}" srcOrd="1" destOrd="0" presId="urn:microsoft.com/office/officeart/2018/5/layout/CenteredIconLabelDescriptionList"/>
    <dgm:cxn modelId="{F7BC4016-3C00-4907-8910-6FA7BF4B4B3D}" type="presParOf" srcId="{6E57342B-4C93-4307-BCD7-FB13C3E8DABC}" destId="{3F3AAAA8-22EB-4D1F-B353-4C8CFFA54275}" srcOrd="2" destOrd="0" presId="urn:microsoft.com/office/officeart/2018/5/layout/CenteredIconLabelDescriptionList"/>
    <dgm:cxn modelId="{B17DFE34-7740-4743-9269-C4C34F7CD2CC}" type="presParOf" srcId="{6E57342B-4C93-4307-BCD7-FB13C3E8DABC}" destId="{AEDC188F-24B5-445B-9DB5-BC763C0305B3}" srcOrd="3" destOrd="0" presId="urn:microsoft.com/office/officeart/2018/5/layout/CenteredIconLabelDescriptionList"/>
    <dgm:cxn modelId="{CBA7B49C-7C2D-47FE-848D-C58921A2B111}" type="presParOf" srcId="{6E57342B-4C93-4307-BCD7-FB13C3E8DABC}" destId="{006AA590-8FE6-47ED-B489-DEFABF7379F8}" srcOrd="4" destOrd="0" presId="urn:microsoft.com/office/officeart/2018/5/layout/CenteredIconLabelDescriptionList"/>
    <dgm:cxn modelId="{DDD09120-3130-4868-B0D0-B759857076A1}" type="presParOf" srcId="{2DEE2BA4-CFDE-4D38-A192-8B8C0E93ADA8}" destId="{BBCA37EE-6086-4E2D-B0DF-3B52D414FD7B}" srcOrd="1" destOrd="0" presId="urn:microsoft.com/office/officeart/2018/5/layout/CenteredIconLabelDescriptionList"/>
    <dgm:cxn modelId="{5F0F2507-8043-4939-A1BE-8C50DE1B5409}" type="presParOf" srcId="{2DEE2BA4-CFDE-4D38-A192-8B8C0E93ADA8}" destId="{44AE8325-DF38-4689-97FF-DBE6B66B9B63}" srcOrd="2" destOrd="0" presId="urn:microsoft.com/office/officeart/2018/5/layout/CenteredIconLabelDescriptionList"/>
    <dgm:cxn modelId="{8AC295D3-0D49-473C-9D79-CF9021CB0883}" type="presParOf" srcId="{44AE8325-DF38-4689-97FF-DBE6B66B9B63}" destId="{FD0C2699-1C59-4CE7-B56F-04724A74B246}" srcOrd="0" destOrd="0" presId="urn:microsoft.com/office/officeart/2018/5/layout/CenteredIconLabelDescriptionList"/>
    <dgm:cxn modelId="{DF5647C9-D12F-4EED-B40C-B9D4AE394AAC}" type="presParOf" srcId="{44AE8325-DF38-4689-97FF-DBE6B66B9B63}" destId="{8F811FC5-73B4-4BFF-985F-463573BAA5F0}" srcOrd="1" destOrd="0" presId="urn:microsoft.com/office/officeart/2018/5/layout/CenteredIconLabelDescriptionList"/>
    <dgm:cxn modelId="{46351D73-A197-40D6-952D-18305764068E}" type="presParOf" srcId="{44AE8325-DF38-4689-97FF-DBE6B66B9B63}" destId="{82984D7C-C77A-4B58-8A53-EF6F99BB5F6A}" srcOrd="2" destOrd="0" presId="urn:microsoft.com/office/officeart/2018/5/layout/CenteredIconLabelDescriptionList"/>
    <dgm:cxn modelId="{E2CD3BA3-CB83-476F-8EB5-0D292E83F5C1}" type="presParOf" srcId="{44AE8325-DF38-4689-97FF-DBE6B66B9B63}" destId="{166977E0-FAA7-40B7-AF7B-E1D27C1518B3}" srcOrd="3" destOrd="0" presId="urn:microsoft.com/office/officeart/2018/5/layout/CenteredIconLabelDescriptionList"/>
    <dgm:cxn modelId="{2EBD3122-908E-4448-B6CB-8C4070F3F407}" type="presParOf" srcId="{44AE8325-DF38-4689-97FF-DBE6B66B9B63}" destId="{04441DD1-8244-4761-B1E9-D91ED886961E}" srcOrd="4" destOrd="0" presId="urn:microsoft.com/office/officeart/2018/5/layout/CenteredIconLabelDescriptionList"/>
    <dgm:cxn modelId="{AA76CB30-8ED1-44EE-8CA4-907424515AF9}" type="presParOf" srcId="{2DEE2BA4-CFDE-4D38-A192-8B8C0E93ADA8}" destId="{869B98EC-9751-4E0F-844E-27E6546E2F3F}" srcOrd="3" destOrd="0" presId="urn:microsoft.com/office/officeart/2018/5/layout/CenteredIconLabelDescriptionList"/>
    <dgm:cxn modelId="{ACF5B20E-9BCE-4C7D-9687-2720534145D0}" type="presParOf" srcId="{2DEE2BA4-CFDE-4D38-A192-8B8C0E93ADA8}" destId="{C1041CFA-107A-44C7-9BC7-9FC67C4EB9E7}" srcOrd="4" destOrd="0" presId="urn:microsoft.com/office/officeart/2018/5/layout/CenteredIconLabelDescriptionList"/>
    <dgm:cxn modelId="{95CB2649-3BF9-441F-AD03-0F1050DDBE0F}" type="presParOf" srcId="{C1041CFA-107A-44C7-9BC7-9FC67C4EB9E7}" destId="{584F7E3E-551E-466C-B46A-5B0B1C5C53E4}" srcOrd="0" destOrd="0" presId="urn:microsoft.com/office/officeart/2018/5/layout/CenteredIconLabelDescriptionList"/>
    <dgm:cxn modelId="{B92ED514-80B8-44BE-9256-31DFCF0FCD13}" type="presParOf" srcId="{C1041CFA-107A-44C7-9BC7-9FC67C4EB9E7}" destId="{FF78062D-ABD0-4355-ADC9-7FF7A733BF4A}" srcOrd="1" destOrd="0" presId="urn:microsoft.com/office/officeart/2018/5/layout/CenteredIconLabelDescriptionList"/>
    <dgm:cxn modelId="{A87557CD-0540-42DD-A63F-B78FA9E3852B}" type="presParOf" srcId="{C1041CFA-107A-44C7-9BC7-9FC67C4EB9E7}" destId="{BA7DFC03-943F-4A88-96D5-E2DEDFD77E5E}" srcOrd="2" destOrd="0" presId="urn:microsoft.com/office/officeart/2018/5/layout/CenteredIconLabelDescriptionList"/>
    <dgm:cxn modelId="{00A7FE97-6FB8-4D5D-8D02-4FDA6EF20C29}" type="presParOf" srcId="{C1041CFA-107A-44C7-9BC7-9FC67C4EB9E7}" destId="{9143689F-2295-4CC6-8BB5-76576EF8BFF7}" srcOrd="3" destOrd="0" presId="urn:microsoft.com/office/officeart/2018/5/layout/CenteredIconLabelDescriptionList"/>
    <dgm:cxn modelId="{4D2BED4B-C769-4C4E-AC39-2DA66C556F37}" type="presParOf" srcId="{C1041CFA-107A-44C7-9BC7-9FC67C4EB9E7}" destId="{1F30FFF3-E076-4ED5-A861-048A2C0CE60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B4CF4-1F71-40F0-872A-388166FC8030}">
      <dsp:nvSpPr>
        <dsp:cNvPr id="0" name=""/>
        <dsp:cNvSpPr/>
      </dsp:nvSpPr>
      <dsp:spPr>
        <a:xfrm>
          <a:off x="980337" y="165144"/>
          <a:ext cx="1051312" cy="1051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AAAA8-22EB-4D1F-B353-4C8CFFA54275}">
      <dsp:nvSpPr>
        <dsp:cNvPr id="0" name=""/>
        <dsp:cNvSpPr/>
      </dsp:nvSpPr>
      <dsp:spPr>
        <a:xfrm>
          <a:off x="4118" y="1397525"/>
          <a:ext cx="3003750" cy="450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Purpose</a:t>
          </a:r>
          <a:endParaRPr lang="en-US" sz="2900" kern="1200"/>
        </a:p>
      </dsp:txBody>
      <dsp:txXfrm>
        <a:off x="4118" y="1397525"/>
        <a:ext cx="3003750" cy="450562"/>
      </dsp:txXfrm>
    </dsp:sp>
    <dsp:sp modelId="{006AA590-8FE6-47ED-B489-DEFABF7379F8}">
      <dsp:nvSpPr>
        <dsp:cNvPr id="0" name=""/>
        <dsp:cNvSpPr/>
      </dsp:nvSpPr>
      <dsp:spPr>
        <a:xfrm>
          <a:off x="4118" y="1932306"/>
          <a:ext cx="3003750" cy="244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Gathers detailed information about the system and system’s hardware to identify potential targets</a:t>
          </a:r>
        </a:p>
      </dsp:txBody>
      <dsp:txXfrm>
        <a:off x="4118" y="1932306"/>
        <a:ext cx="3003750" cy="2443748"/>
      </dsp:txXfrm>
    </dsp:sp>
    <dsp:sp modelId="{FD0C2699-1C59-4CE7-B56F-04724A74B246}">
      <dsp:nvSpPr>
        <dsp:cNvPr id="0" name=""/>
        <dsp:cNvSpPr/>
      </dsp:nvSpPr>
      <dsp:spPr>
        <a:xfrm>
          <a:off x="4940907" y="217396"/>
          <a:ext cx="1051312" cy="1051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984D7C-C77A-4B58-8A53-EF6F99BB5F6A}">
      <dsp:nvSpPr>
        <dsp:cNvPr id="0" name=""/>
        <dsp:cNvSpPr/>
      </dsp:nvSpPr>
      <dsp:spPr>
        <a:xfrm>
          <a:off x="3964682" y="1394405"/>
          <a:ext cx="3003750" cy="450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Applications</a:t>
          </a:r>
        </a:p>
      </dsp:txBody>
      <dsp:txXfrm>
        <a:off x="3964682" y="1394405"/>
        <a:ext cx="3003750" cy="450562"/>
      </dsp:txXfrm>
    </dsp:sp>
    <dsp:sp modelId="{04441DD1-8244-4761-B1E9-D91ED886961E}">
      <dsp:nvSpPr>
        <dsp:cNvPr id="0" name=""/>
        <dsp:cNvSpPr/>
      </dsp:nvSpPr>
      <dsp:spPr>
        <a:xfrm>
          <a:off x="3536167" y="1553452"/>
          <a:ext cx="3860779" cy="285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endParaRPr lang="en-US" sz="2000" kern="1200"/>
        </a:p>
        <a:p>
          <a:pPr marL="0" lvl="0" indent="0" algn="ctr" defTabSz="889000">
            <a:lnSpc>
              <a:spcPct val="100000"/>
            </a:lnSpc>
            <a:spcBef>
              <a:spcPct val="0"/>
            </a:spcBef>
            <a:spcAft>
              <a:spcPct val="35000"/>
            </a:spcAft>
            <a:buNone/>
          </a:pPr>
          <a:r>
            <a:rPr lang="en-US" sz="2000" kern="1200"/>
            <a:t>Data Collection</a:t>
          </a:r>
        </a:p>
        <a:p>
          <a:pPr marL="0" lvl="0" indent="0" algn="ctr" defTabSz="889000">
            <a:lnSpc>
              <a:spcPct val="100000"/>
            </a:lnSpc>
            <a:spcBef>
              <a:spcPct val="0"/>
            </a:spcBef>
            <a:spcAft>
              <a:spcPct val="35000"/>
            </a:spcAft>
            <a:buNone/>
          </a:pPr>
          <a:r>
            <a:rPr lang="en-US" sz="2000" kern="1200"/>
            <a:t>System Profiling </a:t>
          </a:r>
        </a:p>
        <a:p>
          <a:pPr marL="0" lvl="0" indent="0" algn="ctr" defTabSz="889000">
            <a:lnSpc>
              <a:spcPct val="100000"/>
            </a:lnSpc>
            <a:spcBef>
              <a:spcPct val="0"/>
            </a:spcBef>
            <a:spcAft>
              <a:spcPct val="35000"/>
            </a:spcAft>
            <a:buNone/>
          </a:pPr>
          <a:r>
            <a:rPr lang="en-US" sz="2000" kern="1200"/>
            <a:t>Exploitation Planning</a:t>
          </a:r>
        </a:p>
        <a:p>
          <a:pPr marL="0" lvl="0" indent="0" algn="ctr" defTabSz="889000">
            <a:lnSpc>
              <a:spcPct val="100000"/>
            </a:lnSpc>
            <a:spcBef>
              <a:spcPct val="0"/>
            </a:spcBef>
            <a:spcAft>
              <a:spcPct val="35000"/>
            </a:spcAft>
            <a:buNone/>
          </a:pPr>
          <a:r>
            <a:rPr lang="en-US" sz="2000" kern="1200"/>
            <a:t>Defense Evasion</a:t>
          </a:r>
        </a:p>
        <a:p>
          <a:pPr marL="0" lvl="0" indent="0" algn="ctr" defTabSz="889000">
            <a:lnSpc>
              <a:spcPct val="100000"/>
            </a:lnSpc>
            <a:spcBef>
              <a:spcPct val="0"/>
            </a:spcBef>
            <a:spcAft>
              <a:spcPct val="35000"/>
            </a:spcAft>
            <a:buNone/>
          </a:pPr>
          <a:r>
            <a:rPr lang="en-US" sz="2000" kern="1200"/>
            <a:t>Persistence Mechanisms</a:t>
          </a:r>
        </a:p>
      </dsp:txBody>
      <dsp:txXfrm>
        <a:off x="3536167" y="1553452"/>
        <a:ext cx="3860779" cy="2850095"/>
      </dsp:txXfrm>
    </dsp:sp>
    <dsp:sp modelId="{584F7E3E-551E-466C-B46A-5B0B1C5C53E4}">
      <dsp:nvSpPr>
        <dsp:cNvPr id="0" name=""/>
        <dsp:cNvSpPr/>
      </dsp:nvSpPr>
      <dsp:spPr>
        <a:xfrm>
          <a:off x="8896179" y="165144"/>
          <a:ext cx="1051312" cy="1051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DFC03-943F-4A88-96D5-E2DEDFD77E5E}">
      <dsp:nvSpPr>
        <dsp:cNvPr id="0" name=""/>
        <dsp:cNvSpPr/>
      </dsp:nvSpPr>
      <dsp:spPr>
        <a:xfrm>
          <a:off x="7919960" y="1397525"/>
          <a:ext cx="3003750" cy="450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Technology Used</a:t>
          </a:r>
          <a:endParaRPr lang="en-US" sz="2900" kern="1200"/>
        </a:p>
      </dsp:txBody>
      <dsp:txXfrm>
        <a:off x="7919960" y="1397525"/>
        <a:ext cx="3003750" cy="450562"/>
      </dsp:txXfrm>
    </dsp:sp>
    <dsp:sp modelId="{1F30FFF3-E076-4ED5-A861-048A2C0CE608}">
      <dsp:nvSpPr>
        <dsp:cNvPr id="0" name=""/>
        <dsp:cNvSpPr/>
      </dsp:nvSpPr>
      <dsp:spPr>
        <a:xfrm>
          <a:off x="7919960" y="1932306"/>
          <a:ext cx="3003750" cy="244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Windows Management Instrumentation (WMI): </a:t>
          </a:r>
          <a:r>
            <a:rPr lang="en-US" sz="1700" kern="1200"/>
            <a:t>Core Windows tool for system info. WMI supports WQL (WMI Query Language),  to retrieve information from WMI Accesses </a:t>
          </a:r>
        </a:p>
        <a:p>
          <a:pPr marL="0" lvl="0" indent="0" algn="ctr" defTabSz="755650">
            <a:lnSpc>
              <a:spcPct val="100000"/>
            </a:lnSpc>
            <a:spcBef>
              <a:spcPct val="0"/>
            </a:spcBef>
            <a:spcAft>
              <a:spcPct val="35000"/>
            </a:spcAft>
            <a:buNone/>
          </a:pPr>
          <a:r>
            <a:rPr lang="en-US" sz="1700" kern="1200"/>
            <a:t>details like CPU, RAM, storage, OS version, Security Update ,USB and network devices. </a:t>
          </a:r>
        </a:p>
      </dsp:txBody>
      <dsp:txXfrm>
        <a:off x="7919960" y="1932306"/>
        <a:ext cx="3003750" cy="244374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847FD-C9C2-40C7-A64C-B00EAF2E3227}"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A9DFF-C5A3-4FB4-878C-584B339BE280}" type="slidenum">
              <a:rPr lang="en-US" smtClean="0"/>
              <a:t>‹#›</a:t>
            </a:fld>
            <a:endParaRPr lang="en-US"/>
          </a:p>
        </p:txBody>
      </p:sp>
    </p:spTree>
    <p:extLst>
      <p:ext uri="{BB962C8B-B14F-4D97-AF65-F5344CB8AC3E}">
        <p14:creationId xmlns:p14="http://schemas.microsoft.com/office/powerpoint/2010/main" val="3185703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B4BF2-4DAD-924C-2BFC-114C13DF1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95320-6AE9-54F4-E852-97EDB7555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A700B-EE0F-C965-25F0-FE40191102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298DDA-DB21-B7E3-9B4A-552E10794C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4202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933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086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721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064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E2095-4DAC-3C35-6F53-C2434D293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9E5AE2-D9BB-A89D-3574-4C26F4535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CA1832-C3C5-DFE2-02E6-E2FCB52C98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A453FA1-CE3A-C80D-4B81-392BAEDA08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2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E2EE8-97DE-E273-E9A6-7300CCD5E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90E7A-3BCE-C3A4-11D3-195D91826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82209-3EA1-E024-C0BC-C9D0287902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FD54C1-83A0-34C8-BFEE-98AE706A4A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660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ED759-2C64-B71F-5C0A-1CF23AC6B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5F87C6-DBA5-A38C-F22F-022C0447B1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B60A4-5D7F-1E5E-8849-F84E50F30B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96045E-913C-43FA-EFD3-B4B76E0A78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175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F0A12-1620-7F95-F6D8-2DFB1C131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334B05-1803-31E6-2899-1C7AAE4AF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0C14C5-DBCD-202A-BE84-B146E0B17D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AD7E0F-EC76-24A8-EBB9-048FC3DCCD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7779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95A32-BA2A-7272-8192-3D6C78D53C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56D14-388B-AE76-5DB2-0FFFC2D97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6B035-6A55-51EF-8A40-7FC4E4ABEC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A15A457-36FA-FC51-EE53-29CDB8F6C6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355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C5580-E84D-DD92-D7B3-4EED580E9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2F167-D539-45B0-6042-0179EC344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5787D-B3D6-09A8-AB19-33CF7B5F5F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298EA6-5356-FEA0-846C-EBBC1F880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2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C37AD-400F-78FD-00E6-CF8B5D75B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0B61E0-B03E-C98B-588C-55B8F56405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E45482-1BBF-79B7-B7A9-EC6FB202FF6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B00719D-9485-7CE5-7F5C-B63B6AE6A3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75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43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B4BF2-4DAD-924C-2BFC-114C13DF1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95320-6AE9-54F4-E852-97EDB7555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A700B-EE0F-C965-25F0-FE40191102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298DDA-DB21-B7E3-9B4A-552E10794C71}"/>
              </a:ext>
            </a:extLst>
          </p:cNvPr>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2760939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CB20B-D160-04DA-D1E2-9A466750D3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11A44-478B-189F-9D4F-9BE59CE1D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10A37C-DDDB-C51A-2A0B-0D5EB01231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0C7B2A-33A2-F3A1-8CD4-65F86227D3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635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98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5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07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954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556A-864A-1951-C19B-B657048B14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FCC7AB-98FF-424F-AB82-BB85272FB3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AB6C3-9596-A790-3322-FECB5AC3EE17}"/>
              </a:ext>
            </a:extLst>
          </p:cNvPr>
          <p:cNvSpPr>
            <a:spLocks noGrp="1"/>
          </p:cNvSpPr>
          <p:nvPr>
            <p:ph type="dt" sz="half" idx="10"/>
          </p:nvPr>
        </p:nvSpPr>
        <p:spPr/>
        <p:txBody>
          <a:bodyPr/>
          <a:lstStyle/>
          <a:p>
            <a:fld id="{BC7A7577-1179-40D3-8C06-7ACF75497A85}" type="datetime1">
              <a:rPr lang="en-US" smtClean="0"/>
              <a:t>6/19/2025</a:t>
            </a:fld>
            <a:endParaRPr lang="en-US"/>
          </a:p>
        </p:txBody>
      </p:sp>
      <p:sp>
        <p:nvSpPr>
          <p:cNvPr id="5" name="Footer Placeholder 4">
            <a:extLst>
              <a:ext uri="{FF2B5EF4-FFF2-40B4-BE49-F238E27FC236}">
                <a16:creationId xmlns:a16="http://schemas.microsoft.com/office/drawing/2014/main" id="{0A6C9406-0DAE-3665-1950-E69C9135F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09CD-CA96-95A1-4AA0-58130F1BDE6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003775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08C5-6076-C7BE-D01C-EDBF13C903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95999B-FB69-86B6-4D55-5ECB242A5C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F773F-7217-5BE6-8310-9258D7A07519}"/>
              </a:ext>
            </a:extLst>
          </p:cNvPr>
          <p:cNvSpPr>
            <a:spLocks noGrp="1"/>
          </p:cNvSpPr>
          <p:nvPr>
            <p:ph type="dt" sz="half" idx="10"/>
          </p:nvPr>
        </p:nvSpPr>
        <p:spPr/>
        <p:txBody>
          <a:bodyPr/>
          <a:lstStyle/>
          <a:p>
            <a:fld id="{FC33B3E4-3A5E-4A71-9C7C-E7D5BC3025DE}" type="datetime1">
              <a:rPr lang="en-US" smtClean="0"/>
              <a:t>6/19/2025</a:t>
            </a:fld>
            <a:endParaRPr lang="en-US"/>
          </a:p>
        </p:txBody>
      </p:sp>
      <p:sp>
        <p:nvSpPr>
          <p:cNvPr id="5" name="Footer Placeholder 4">
            <a:extLst>
              <a:ext uri="{FF2B5EF4-FFF2-40B4-BE49-F238E27FC236}">
                <a16:creationId xmlns:a16="http://schemas.microsoft.com/office/drawing/2014/main" id="{650DCF5D-B8D3-693C-7520-367248AB4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B727B6-ADA1-90A5-E8B1-0BF1376A3391}"/>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82297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5469BD-3A50-53EF-C94B-2B11F3C39E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1CAC25-3625-099E-E9B4-BE6EEE585D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7C5A3-6BE2-7014-FE43-AFBC60A06895}"/>
              </a:ext>
            </a:extLst>
          </p:cNvPr>
          <p:cNvSpPr>
            <a:spLocks noGrp="1"/>
          </p:cNvSpPr>
          <p:nvPr>
            <p:ph type="dt" sz="half" idx="10"/>
          </p:nvPr>
        </p:nvSpPr>
        <p:spPr/>
        <p:txBody>
          <a:bodyPr/>
          <a:lstStyle/>
          <a:p>
            <a:fld id="{7001F443-1451-4295-BF7E-A41BBD6D0797}" type="datetime1">
              <a:rPr lang="en-US" smtClean="0"/>
              <a:t>6/19/2025</a:t>
            </a:fld>
            <a:endParaRPr lang="en-US"/>
          </a:p>
        </p:txBody>
      </p:sp>
      <p:sp>
        <p:nvSpPr>
          <p:cNvPr id="5" name="Footer Placeholder 4">
            <a:extLst>
              <a:ext uri="{FF2B5EF4-FFF2-40B4-BE49-F238E27FC236}">
                <a16:creationId xmlns:a16="http://schemas.microsoft.com/office/drawing/2014/main" id="{218C3620-FA67-74D4-B79A-8AFFC8123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94B67-8867-7851-0AC5-EF0610CBB56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476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623501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24282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886861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CD46E6-90C9-5A94-5A35-1C98F051F60F}"/>
              </a:ext>
            </a:extLst>
          </p:cNvPr>
          <p:cNvSpPr>
            <a:spLocks noGrp="1"/>
          </p:cNvSpPr>
          <p:nvPr>
            <p:ph type="title" hasCustomPrompt="1"/>
          </p:nvPr>
        </p:nvSpPr>
        <p:spPr>
          <a:xfrm>
            <a:off x="4000495" y="1081599"/>
            <a:ext cx="6810682" cy="717279"/>
          </a:xfrm>
          <a:prstGeom prst="rect">
            <a:avLst/>
          </a:prstGeom>
        </p:spPr>
        <p:txBody>
          <a:bodyPr>
            <a:normAutofit/>
          </a:bodyPr>
          <a:lstStyle>
            <a:lvl1pPr>
              <a:defRPr sz="3600" cap="all" baseline="0"/>
            </a:lvl1pPr>
          </a:lstStyle>
          <a:p>
            <a:pPr algn="ctr"/>
            <a:r>
              <a:rPr lang="en-US">
                <a:solidFill>
                  <a:srgbClr val="4D5BE2"/>
                </a:solidFill>
              </a:rPr>
              <a:t>ADD TITLE HERE</a:t>
            </a:r>
          </a:p>
        </p:txBody>
      </p:sp>
      <p:sp>
        <p:nvSpPr>
          <p:cNvPr id="28" name="Picture Placeholder 27">
            <a:extLst>
              <a:ext uri="{FF2B5EF4-FFF2-40B4-BE49-F238E27FC236}">
                <a16:creationId xmlns:a16="http://schemas.microsoft.com/office/drawing/2014/main" id="{7917E37C-ED1D-4637-B0A8-CAECDD7D93AA}"/>
              </a:ext>
            </a:extLst>
          </p:cNvPr>
          <p:cNvSpPr>
            <a:spLocks noGrp="1"/>
          </p:cNvSpPr>
          <p:nvPr>
            <p:ph type="pic" sz="quarter" idx="26"/>
          </p:nvPr>
        </p:nvSpPr>
        <p:spPr>
          <a:xfrm>
            <a:off x="866264" y="311726"/>
            <a:ext cx="3501736" cy="2303391"/>
          </a:xfrm>
        </p:spPr>
        <p:txBody>
          <a:bodyPr/>
          <a:lstStyle>
            <a:lvl1pPr marL="0" indent="0" algn="ctr">
              <a:buNone/>
              <a:defRPr/>
            </a:lvl1pPr>
          </a:lstStyle>
          <a:p>
            <a:endParaRPr lang="en-US"/>
          </a:p>
        </p:txBody>
      </p:sp>
      <p:sp>
        <p:nvSpPr>
          <p:cNvPr id="14" name="Text Placeholder 10">
            <a:extLst>
              <a:ext uri="{FF2B5EF4-FFF2-40B4-BE49-F238E27FC236}">
                <a16:creationId xmlns:a16="http://schemas.microsoft.com/office/drawing/2014/main" id="{0328A27F-4D37-7494-A00B-931B4AF98F3C}"/>
              </a:ext>
            </a:extLst>
          </p:cNvPr>
          <p:cNvSpPr>
            <a:spLocks noGrp="1"/>
          </p:cNvSpPr>
          <p:nvPr>
            <p:ph type="body" sz="quarter" idx="16" hasCustomPrompt="1"/>
          </p:nvPr>
        </p:nvSpPr>
        <p:spPr>
          <a:xfrm>
            <a:off x="1026161" y="2765191"/>
            <a:ext cx="1524000"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Add text here</a:t>
            </a:r>
          </a:p>
        </p:txBody>
      </p:sp>
      <p:sp>
        <p:nvSpPr>
          <p:cNvPr id="15" name="Text Placeholder 10">
            <a:extLst>
              <a:ext uri="{FF2B5EF4-FFF2-40B4-BE49-F238E27FC236}">
                <a16:creationId xmlns:a16="http://schemas.microsoft.com/office/drawing/2014/main" id="{B72A2B16-E242-6548-CD5D-53E9964738AB}"/>
              </a:ext>
            </a:extLst>
          </p:cNvPr>
          <p:cNvSpPr>
            <a:spLocks noGrp="1"/>
          </p:cNvSpPr>
          <p:nvPr>
            <p:ph type="body" sz="quarter" idx="17" hasCustomPrompt="1"/>
          </p:nvPr>
        </p:nvSpPr>
        <p:spPr>
          <a:xfrm>
            <a:off x="3163570" y="2765191"/>
            <a:ext cx="1774190"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Add text here</a:t>
            </a:r>
          </a:p>
        </p:txBody>
      </p:sp>
      <p:sp>
        <p:nvSpPr>
          <p:cNvPr id="16" name="Text Placeholder 10">
            <a:extLst>
              <a:ext uri="{FF2B5EF4-FFF2-40B4-BE49-F238E27FC236}">
                <a16:creationId xmlns:a16="http://schemas.microsoft.com/office/drawing/2014/main" id="{AA825916-F570-17B8-0B3F-0C3FC2D74643}"/>
              </a:ext>
            </a:extLst>
          </p:cNvPr>
          <p:cNvSpPr>
            <a:spLocks noGrp="1"/>
          </p:cNvSpPr>
          <p:nvPr>
            <p:ph type="body" sz="quarter" idx="18" hasCustomPrompt="1"/>
          </p:nvPr>
        </p:nvSpPr>
        <p:spPr>
          <a:xfrm>
            <a:off x="5282565" y="2765191"/>
            <a:ext cx="1627390"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Add text here</a:t>
            </a:r>
          </a:p>
        </p:txBody>
      </p:sp>
      <p:sp>
        <p:nvSpPr>
          <p:cNvPr id="17" name="Text Placeholder 10">
            <a:extLst>
              <a:ext uri="{FF2B5EF4-FFF2-40B4-BE49-F238E27FC236}">
                <a16:creationId xmlns:a16="http://schemas.microsoft.com/office/drawing/2014/main" id="{936D7BCE-44E5-237E-196D-3CCF2508CE47}"/>
              </a:ext>
            </a:extLst>
          </p:cNvPr>
          <p:cNvSpPr>
            <a:spLocks noGrp="1"/>
          </p:cNvSpPr>
          <p:nvPr>
            <p:ph type="body" sz="quarter" idx="19" hasCustomPrompt="1"/>
          </p:nvPr>
        </p:nvSpPr>
        <p:spPr>
          <a:xfrm>
            <a:off x="7408840" y="2765191"/>
            <a:ext cx="1558585"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Add text here</a:t>
            </a:r>
          </a:p>
        </p:txBody>
      </p:sp>
      <p:sp>
        <p:nvSpPr>
          <p:cNvPr id="18" name="Text Placeholder 10">
            <a:extLst>
              <a:ext uri="{FF2B5EF4-FFF2-40B4-BE49-F238E27FC236}">
                <a16:creationId xmlns:a16="http://schemas.microsoft.com/office/drawing/2014/main" id="{FF3883B4-1028-4C70-B921-8FBE334E7F38}"/>
              </a:ext>
            </a:extLst>
          </p:cNvPr>
          <p:cNvSpPr>
            <a:spLocks noGrp="1"/>
          </p:cNvSpPr>
          <p:nvPr>
            <p:ph type="body" sz="quarter" idx="20" hasCustomPrompt="1"/>
          </p:nvPr>
        </p:nvSpPr>
        <p:spPr>
          <a:xfrm>
            <a:off x="9537996" y="2765191"/>
            <a:ext cx="1558584" cy="872551"/>
          </a:xfrm>
        </p:spPr>
        <p:txBody>
          <a:bodyPr>
            <a:noAutofit/>
          </a:bodyPr>
          <a:lstStyle>
            <a:lvl1pPr marL="0" indent="0">
              <a:lnSpc>
                <a:spcPts val="1500"/>
              </a:lnSpc>
              <a:buNone/>
              <a:defRPr sz="1200" b="0" spc="0"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Add text here</a:t>
            </a:r>
          </a:p>
        </p:txBody>
      </p:sp>
      <p:sp>
        <p:nvSpPr>
          <p:cNvPr id="4" name="Text Placeholder 10">
            <a:extLst>
              <a:ext uri="{FF2B5EF4-FFF2-40B4-BE49-F238E27FC236}">
                <a16:creationId xmlns:a16="http://schemas.microsoft.com/office/drawing/2014/main" id="{6DBD545B-C7EA-7554-01A9-B9A7ADEEADA1}"/>
              </a:ext>
            </a:extLst>
          </p:cNvPr>
          <p:cNvSpPr>
            <a:spLocks noGrp="1"/>
          </p:cNvSpPr>
          <p:nvPr>
            <p:ph type="body" sz="quarter" idx="13" hasCustomPrompt="1"/>
          </p:nvPr>
        </p:nvSpPr>
        <p:spPr>
          <a:xfrm>
            <a:off x="308843" y="4516277"/>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TEXT</a:t>
            </a:r>
          </a:p>
        </p:txBody>
      </p:sp>
      <p:sp>
        <p:nvSpPr>
          <p:cNvPr id="19" name="Text Placeholder 10">
            <a:extLst>
              <a:ext uri="{FF2B5EF4-FFF2-40B4-BE49-F238E27FC236}">
                <a16:creationId xmlns:a16="http://schemas.microsoft.com/office/drawing/2014/main" id="{2538B7A0-40F3-1C50-E2D0-32A910FA7E69}"/>
              </a:ext>
            </a:extLst>
          </p:cNvPr>
          <p:cNvSpPr>
            <a:spLocks noGrp="1"/>
          </p:cNvSpPr>
          <p:nvPr>
            <p:ph type="body" sz="quarter" idx="21" hasCustomPrompt="1"/>
          </p:nvPr>
        </p:nvSpPr>
        <p:spPr>
          <a:xfrm>
            <a:off x="205972" y="4732686"/>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X</a:t>
            </a:r>
          </a:p>
        </p:txBody>
      </p:sp>
      <p:sp>
        <p:nvSpPr>
          <p:cNvPr id="5" name="Text Placeholder 10">
            <a:extLst>
              <a:ext uri="{FF2B5EF4-FFF2-40B4-BE49-F238E27FC236}">
                <a16:creationId xmlns:a16="http://schemas.microsoft.com/office/drawing/2014/main" id="{AFC63024-9505-E263-E747-4350C4DF2C67}"/>
              </a:ext>
            </a:extLst>
          </p:cNvPr>
          <p:cNvSpPr>
            <a:spLocks noGrp="1"/>
          </p:cNvSpPr>
          <p:nvPr>
            <p:ph type="body" sz="quarter" idx="27" hasCustomPrompt="1"/>
          </p:nvPr>
        </p:nvSpPr>
        <p:spPr>
          <a:xfrm>
            <a:off x="2432050" y="5738941"/>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TEXT</a:t>
            </a:r>
          </a:p>
        </p:txBody>
      </p:sp>
      <p:sp>
        <p:nvSpPr>
          <p:cNvPr id="20" name="Text Placeholder 10">
            <a:extLst>
              <a:ext uri="{FF2B5EF4-FFF2-40B4-BE49-F238E27FC236}">
                <a16:creationId xmlns:a16="http://schemas.microsoft.com/office/drawing/2014/main" id="{E7A61A86-EC14-71A1-4F13-8B5BC4DD2CD7}"/>
              </a:ext>
            </a:extLst>
          </p:cNvPr>
          <p:cNvSpPr>
            <a:spLocks noGrp="1"/>
          </p:cNvSpPr>
          <p:nvPr>
            <p:ph type="body" sz="quarter" idx="22" hasCustomPrompt="1"/>
          </p:nvPr>
        </p:nvSpPr>
        <p:spPr>
          <a:xfrm>
            <a:off x="2328315" y="5968525"/>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X</a:t>
            </a:r>
          </a:p>
        </p:txBody>
      </p:sp>
      <p:sp>
        <p:nvSpPr>
          <p:cNvPr id="10" name="Text Placeholder 10">
            <a:extLst>
              <a:ext uri="{FF2B5EF4-FFF2-40B4-BE49-F238E27FC236}">
                <a16:creationId xmlns:a16="http://schemas.microsoft.com/office/drawing/2014/main" id="{21022AC1-BD17-72D5-2B44-1179380BAA5A}"/>
              </a:ext>
            </a:extLst>
          </p:cNvPr>
          <p:cNvSpPr>
            <a:spLocks noGrp="1"/>
          </p:cNvSpPr>
          <p:nvPr>
            <p:ph type="body" sz="quarter" idx="28" hasCustomPrompt="1"/>
          </p:nvPr>
        </p:nvSpPr>
        <p:spPr>
          <a:xfrm>
            <a:off x="4568063" y="5136272"/>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TEXT</a:t>
            </a:r>
          </a:p>
        </p:txBody>
      </p:sp>
      <p:sp>
        <p:nvSpPr>
          <p:cNvPr id="23" name="Text Placeholder 10">
            <a:extLst>
              <a:ext uri="{FF2B5EF4-FFF2-40B4-BE49-F238E27FC236}">
                <a16:creationId xmlns:a16="http://schemas.microsoft.com/office/drawing/2014/main" id="{8AB8BDC8-1B18-C92E-002C-8E803D447435}"/>
              </a:ext>
            </a:extLst>
          </p:cNvPr>
          <p:cNvSpPr>
            <a:spLocks noGrp="1"/>
          </p:cNvSpPr>
          <p:nvPr>
            <p:ph type="body" sz="quarter" idx="23" hasCustomPrompt="1"/>
          </p:nvPr>
        </p:nvSpPr>
        <p:spPr>
          <a:xfrm>
            <a:off x="4454770" y="5370533"/>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X</a:t>
            </a:r>
          </a:p>
        </p:txBody>
      </p:sp>
      <p:sp>
        <p:nvSpPr>
          <p:cNvPr id="21" name="Text Placeholder 10">
            <a:extLst>
              <a:ext uri="{FF2B5EF4-FFF2-40B4-BE49-F238E27FC236}">
                <a16:creationId xmlns:a16="http://schemas.microsoft.com/office/drawing/2014/main" id="{DCC3C0D0-FD25-227E-0C25-4B5D96A89CC9}"/>
              </a:ext>
            </a:extLst>
          </p:cNvPr>
          <p:cNvSpPr>
            <a:spLocks noGrp="1"/>
          </p:cNvSpPr>
          <p:nvPr>
            <p:ph type="body" sz="quarter" idx="29" hasCustomPrompt="1"/>
          </p:nvPr>
        </p:nvSpPr>
        <p:spPr>
          <a:xfrm>
            <a:off x="6699246" y="3667681"/>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TEXT</a:t>
            </a:r>
          </a:p>
        </p:txBody>
      </p:sp>
      <p:sp>
        <p:nvSpPr>
          <p:cNvPr id="24" name="Text Placeholder 10">
            <a:extLst>
              <a:ext uri="{FF2B5EF4-FFF2-40B4-BE49-F238E27FC236}">
                <a16:creationId xmlns:a16="http://schemas.microsoft.com/office/drawing/2014/main" id="{33C067A7-180C-CF1A-D355-AD9EFC1F30E3}"/>
              </a:ext>
            </a:extLst>
          </p:cNvPr>
          <p:cNvSpPr>
            <a:spLocks noGrp="1"/>
          </p:cNvSpPr>
          <p:nvPr>
            <p:ph type="body" sz="quarter" idx="24" hasCustomPrompt="1"/>
          </p:nvPr>
        </p:nvSpPr>
        <p:spPr>
          <a:xfrm>
            <a:off x="6594252" y="3874540"/>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X</a:t>
            </a:r>
          </a:p>
        </p:txBody>
      </p:sp>
      <p:sp>
        <p:nvSpPr>
          <p:cNvPr id="22" name="Text Placeholder 10">
            <a:extLst>
              <a:ext uri="{FF2B5EF4-FFF2-40B4-BE49-F238E27FC236}">
                <a16:creationId xmlns:a16="http://schemas.microsoft.com/office/drawing/2014/main" id="{240B963E-6D68-753B-684E-FA76297683A7}"/>
              </a:ext>
            </a:extLst>
          </p:cNvPr>
          <p:cNvSpPr>
            <a:spLocks noGrp="1"/>
          </p:cNvSpPr>
          <p:nvPr>
            <p:ph type="body" sz="quarter" idx="30" hasCustomPrompt="1"/>
          </p:nvPr>
        </p:nvSpPr>
        <p:spPr>
          <a:xfrm>
            <a:off x="8815528" y="3903209"/>
            <a:ext cx="979397" cy="336278"/>
          </a:xfrm>
        </p:spPr>
        <p:txBody>
          <a:bodyPr>
            <a:noAutofit/>
          </a:bodyPr>
          <a:lstStyle>
            <a:lvl1pPr marL="0" indent="0" algn="ctr">
              <a:buNone/>
              <a:defRPr sz="1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TEXT</a:t>
            </a:r>
          </a:p>
        </p:txBody>
      </p:sp>
      <p:sp>
        <p:nvSpPr>
          <p:cNvPr id="25" name="Text Placeholder 10">
            <a:extLst>
              <a:ext uri="{FF2B5EF4-FFF2-40B4-BE49-F238E27FC236}">
                <a16:creationId xmlns:a16="http://schemas.microsoft.com/office/drawing/2014/main" id="{89E3E312-6617-D826-24CF-F63DC3CC30D4}"/>
              </a:ext>
            </a:extLst>
          </p:cNvPr>
          <p:cNvSpPr>
            <a:spLocks noGrp="1"/>
          </p:cNvSpPr>
          <p:nvPr>
            <p:ph type="body" sz="quarter" idx="25" hasCustomPrompt="1"/>
          </p:nvPr>
        </p:nvSpPr>
        <p:spPr>
          <a:xfrm>
            <a:off x="8716656" y="4128730"/>
            <a:ext cx="1186179" cy="892492"/>
          </a:xfrm>
        </p:spPr>
        <p:txBody>
          <a:bodyPr>
            <a:noAutofit/>
          </a:bodyPr>
          <a:lstStyle>
            <a:lvl1pPr marL="0" indent="0" algn="ctr">
              <a:buNone/>
              <a:defRPr sz="5400" b="1" cap="all" baseline="0">
                <a:solidFill>
                  <a:schemeClr val="tx2"/>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X</a:t>
            </a:r>
          </a:p>
        </p:txBody>
      </p:sp>
      <p:grpSp>
        <p:nvGrpSpPr>
          <p:cNvPr id="2" name="Group 1">
            <a:extLst>
              <a:ext uri="{FF2B5EF4-FFF2-40B4-BE49-F238E27FC236}">
                <a16:creationId xmlns:a16="http://schemas.microsoft.com/office/drawing/2014/main" id="{E0E95E94-C91A-7D90-489F-979154A50D45}"/>
              </a:ext>
              <a:ext uri="{C183D7F6-B498-43B3-948B-1728B52AA6E4}">
                <adec:decorative xmlns:adec="http://schemas.microsoft.com/office/drawing/2017/decorative" val="1"/>
              </a:ext>
            </a:extLst>
          </p:cNvPr>
          <p:cNvGrpSpPr/>
          <p:nvPr userDrawn="1"/>
        </p:nvGrpSpPr>
        <p:grpSpPr>
          <a:xfrm>
            <a:off x="699338" y="2352259"/>
            <a:ext cx="10817861" cy="3363296"/>
            <a:chOff x="699338" y="2352259"/>
            <a:chExt cx="10817861" cy="3363296"/>
          </a:xfrm>
        </p:grpSpPr>
        <p:cxnSp>
          <p:nvCxnSpPr>
            <p:cNvPr id="3" name="Straight Connector 2">
              <a:extLst>
                <a:ext uri="{FF2B5EF4-FFF2-40B4-BE49-F238E27FC236}">
                  <a16:creationId xmlns:a16="http://schemas.microsoft.com/office/drawing/2014/main" id="{82321084-3662-3AC2-9063-B4C96C8D03F8}"/>
                </a:ext>
              </a:extLst>
            </p:cNvPr>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2F364F9-1001-8A8A-E378-A32BD15C0BAC}"/>
                </a:ext>
              </a:extLst>
            </p:cNvPr>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99546CB-73CE-F525-D8C0-4AFD24A0ECEE}"/>
                </a:ext>
              </a:extLst>
            </p:cNvPr>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385D98-23B5-1951-FCF2-575B6CB9D3C3}"/>
                </a:ext>
              </a:extLst>
            </p:cNvPr>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27EC48D-6773-0157-AB1D-A36DCBF2342B}"/>
                </a:ext>
              </a:extLst>
            </p:cNvPr>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7197B2A-F814-0F94-65C6-2C666E7C4B11}"/>
                </a:ext>
              </a:extLst>
            </p:cNvPr>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B72EF2C-8D4F-426F-E532-9848DA562D07}"/>
                </a:ext>
              </a:extLst>
            </p:cNvPr>
            <p:cNvCxnSpPr>
              <a:cxnSpLocks/>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79E6B9-3986-3441-3239-03C8BAF4008C}"/>
                </a:ext>
              </a:extLst>
            </p:cNvPr>
            <p:cNvCxnSpPr>
              <a:cxnSpLocks/>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AD6852-33FA-D4BC-95FC-3FCFE5A29AA0}"/>
                </a:ext>
              </a:extLst>
            </p:cNvPr>
            <p:cNvCxnSpPr>
              <a:cxnSpLocks/>
            </p:cNvCxnSpPr>
            <p:nvPr/>
          </p:nvCxnSpPr>
          <p:spPr>
            <a:xfrm>
              <a:off x="7171108"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B4FEB6-AF59-E0CC-6CBF-5C0AE5E9F0B4}"/>
                </a:ext>
              </a:extLst>
            </p:cNvPr>
            <p:cNvCxnSpPr>
              <a:cxnSpLocks/>
            </p:cNvCxnSpPr>
            <p:nvPr/>
          </p:nvCxnSpPr>
          <p:spPr>
            <a:xfrm>
              <a:off x="9291333"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925AA1D-824F-C6F6-AF28-AD78390DEFB3}"/>
                </a:ext>
              </a:extLst>
            </p:cNvPr>
            <p:cNvSpPr/>
            <p:nvPr/>
          </p:nvSpPr>
          <p:spPr>
            <a:xfrm>
              <a:off x="699338" y="4296353"/>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D82967-DC99-C9B0-B596-A62B757AEA9E}"/>
                </a:ext>
              </a:extLst>
            </p:cNvPr>
            <p:cNvSpPr/>
            <p:nvPr/>
          </p:nvSpPr>
          <p:spPr>
            <a:xfrm>
              <a:off x="2821073"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57490DB-B4E0-9638-A70F-84BAD77D5B85}"/>
                </a:ext>
              </a:extLst>
            </p:cNvPr>
            <p:cNvSpPr/>
            <p:nvPr/>
          </p:nvSpPr>
          <p:spPr>
            <a:xfrm>
              <a:off x="7072489"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E9F2D72-DBC0-63CB-0C92-4A97C46C9046}"/>
                </a:ext>
              </a:extLst>
            </p:cNvPr>
            <p:cNvSpPr/>
            <p:nvPr/>
          </p:nvSpPr>
          <p:spPr>
            <a:xfrm>
              <a:off x="919360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99004F8-D92D-5313-C37E-C81E7AECAB76}"/>
                </a:ext>
              </a:extLst>
            </p:cNvPr>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32A87DF-D655-E886-D5EF-E5690A0C7C08}"/>
                </a:ext>
              </a:extLst>
            </p:cNvPr>
            <p:cNvCxnSpPr>
              <a:cxnSpLocks/>
              <a:stCxn id="34"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3DFD143-EAF1-3327-1DEE-57CE1ECCBFBC}"/>
                </a:ext>
              </a:extLst>
            </p:cNvPr>
            <p:cNvSpPr/>
            <p:nvPr/>
          </p:nvSpPr>
          <p:spPr>
            <a:xfrm>
              <a:off x="4942661"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80167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865418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325187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1844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27406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CC78-A38B-E3CC-71E1-B68581A62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77C4C0-0362-1385-6932-356C42ADDB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C8421-8B24-A821-12E6-0977D533A314}"/>
              </a:ext>
            </a:extLst>
          </p:cNvPr>
          <p:cNvSpPr>
            <a:spLocks noGrp="1"/>
          </p:cNvSpPr>
          <p:nvPr>
            <p:ph type="dt" sz="half" idx="10"/>
          </p:nvPr>
        </p:nvSpPr>
        <p:spPr/>
        <p:txBody>
          <a:bodyPr/>
          <a:lstStyle/>
          <a:p>
            <a:fld id="{373414E2-C989-4213-B6E6-45F65BF68E2A}" type="datetime1">
              <a:rPr lang="en-US" smtClean="0"/>
              <a:t>6/19/2025</a:t>
            </a:fld>
            <a:endParaRPr lang="en-US"/>
          </a:p>
        </p:txBody>
      </p:sp>
      <p:sp>
        <p:nvSpPr>
          <p:cNvPr id="5" name="Footer Placeholder 4">
            <a:extLst>
              <a:ext uri="{FF2B5EF4-FFF2-40B4-BE49-F238E27FC236}">
                <a16:creationId xmlns:a16="http://schemas.microsoft.com/office/drawing/2014/main" id="{293C05DE-A660-7E75-D844-7ECDF6D82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D4411-535A-07DA-B425-2A84440A39DA}"/>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8653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5274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11256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427081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574998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25683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522582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92571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400995988"/>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7540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728B-7A19-3586-45DB-A44135D81E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B23568-69A2-C0FA-1D5C-C1F2543E2EB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06A87-6D65-F937-AE97-417BB612C0FC}"/>
              </a:ext>
            </a:extLst>
          </p:cNvPr>
          <p:cNvSpPr>
            <a:spLocks noGrp="1"/>
          </p:cNvSpPr>
          <p:nvPr>
            <p:ph type="dt" sz="half" idx="10"/>
          </p:nvPr>
        </p:nvSpPr>
        <p:spPr/>
        <p:txBody>
          <a:bodyPr/>
          <a:lstStyle/>
          <a:p>
            <a:fld id="{C23536F6-60A6-4752-B856-4055F722CFB4}" type="datetime1">
              <a:rPr lang="en-US" smtClean="0"/>
              <a:t>6/19/2025</a:t>
            </a:fld>
            <a:endParaRPr lang="en-US"/>
          </a:p>
        </p:txBody>
      </p:sp>
      <p:sp>
        <p:nvSpPr>
          <p:cNvPr id="5" name="Footer Placeholder 4">
            <a:extLst>
              <a:ext uri="{FF2B5EF4-FFF2-40B4-BE49-F238E27FC236}">
                <a16:creationId xmlns:a16="http://schemas.microsoft.com/office/drawing/2014/main" id="{8B55BFC4-2CE2-ADA2-8BBD-54EB5E0C3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8C9EA-947E-08BA-F8C5-6ED85A30B7CA}"/>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47002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F59D-05B1-8D10-E2E7-1645291D36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5A7A0F-F90F-CE68-7D2D-99ED4FA24D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EBCD8E-0C08-9477-3BFF-9D4852500A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424E09-9A22-B581-5A3D-C138B3910B31}"/>
              </a:ext>
            </a:extLst>
          </p:cNvPr>
          <p:cNvSpPr>
            <a:spLocks noGrp="1"/>
          </p:cNvSpPr>
          <p:nvPr>
            <p:ph type="dt" sz="half" idx="10"/>
          </p:nvPr>
        </p:nvSpPr>
        <p:spPr/>
        <p:txBody>
          <a:bodyPr/>
          <a:lstStyle/>
          <a:p>
            <a:fld id="{17D97D97-0508-462E-8DFF-42EA4C1A9557}" type="datetime1">
              <a:rPr lang="en-US" smtClean="0"/>
              <a:t>6/19/2025</a:t>
            </a:fld>
            <a:endParaRPr lang="en-US"/>
          </a:p>
        </p:txBody>
      </p:sp>
      <p:sp>
        <p:nvSpPr>
          <p:cNvPr id="6" name="Footer Placeholder 5">
            <a:extLst>
              <a:ext uri="{FF2B5EF4-FFF2-40B4-BE49-F238E27FC236}">
                <a16:creationId xmlns:a16="http://schemas.microsoft.com/office/drawing/2014/main" id="{61F2FD31-A56F-E80B-D5AC-79F29BA5D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48A828-42FF-2395-C5E6-B9FE651A50FB}"/>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29488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FF34-BDC9-6078-FB7B-1E1BAA47F3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E4722E-4360-8AC2-4504-6C44F965F9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28F18-F818-1311-ADEE-FDA4039372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B8045-3941-1836-83E1-3E3165C3D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72D58-DA98-F423-3E4B-A16697F797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037F8F-7912-05AC-3826-BA90F9696535}"/>
              </a:ext>
            </a:extLst>
          </p:cNvPr>
          <p:cNvSpPr>
            <a:spLocks noGrp="1"/>
          </p:cNvSpPr>
          <p:nvPr>
            <p:ph type="dt" sz="half" idx="10"/>
          </p:nvPr>
        </p:nvSpPr>
        <p:spPr/>
        <p:txBody>
          <a:bodyPr/>
          <a:lstStyle/>
          <a:p>
            <a:fld id="{AA71AB3C-6176-4AF8-99D7-2F3CAC344F1A}" type="datetime1">
              <a:rPr lang="en-US" smtClean="0"/>
              <a:t>6/19/2025</a:t>
            </a:fld>
            <a:endParaRPr lang="en-US"/>
          </a:p>
        </p:txBody>
      </p:sp>
      <p:sp>
        <p:nvSpPr>
          <p:cNvPr id="8" name="Footer Placeholder 7">
            <a:extLst>
              <a:ext uri="{FF2B5EF4-FFF2-40B4-BE49-F238E27FC236}">
                <a16:creationId xmlns:a16="http://schemas.microsoft.com/office/drawing/2014/main" id="{5CAF6941-C7AC-71FB-6568-941BC44573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53BEFE-0558-1B39-6246-354CAE4C8A3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47774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5D79-0D19-9E3D-54DC-AE2A832D76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57A5FB-890B-C8E5-E3D9-CD4CAA8F7ACB}"/>
              </a:ext>
            </a:extLst>
          </p:cNvPr>
          <p:cNvSpPr>
            <a:spLocks noGrp="1"/>
          </p:cNvSpPr>
          <p:nvPr>
            <p:ph type="dt" sz="half" idx="10"/>
          </p:nvPr>
        </p:nvSpPr>
        <p:spPr/>
        <p:txBody>
          <a:bodyPr/>
          <a:lstStyle/>
          <a:p>
            <a:fld id="{8E071C25-1CDD-49D7-BA4D-2CA487086421}" type="datetime1">
              <a:rPr lang="en-US" smtClean="0"/>
              <a:t>6/19/2025</a:t>
            </a:fld>
            <a:endParaRPr lang="en-US"/>
          </a:p>
        </p:txBody>
      </p:sp>
      <p:sp>
        <p:nvSpPr>
          <p:cNvPr id="4" name="Footer Placeholder 3">
            <a:extLst>
              <a:ext uri="{FF2B5EF4-FFF2-40B4-BE49-F238E27FC236}">
                <a16:creationId xmlns:a16="http://schemas.microsoft.com/office/drawing/2014/main" id="{FB7B3B0D-E099-B679-8620-E042CB27E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05986F-D16C-154F-8614-C07043CFBF9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3531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8D67E2-9745-B02E-841B-CFB7E2F80775}"/>
              </a:ext>
            </a:extLst>
          </p:cNvPr>
          <p:cNvSpPr>
            <a:spLocks noGrp="1"/>
          </p:cNvSpPr>
          <p:nvPr>
            <p:ph type="dt" sz="half" idx="10"/>
          </p:nvPr>
        </p:nvSpPr>
        <p:spPr/>
        <p:txBody>
          <a:bodyPr/>
          <a:lstStyle/>
          <a:p>
            <a:fld id="{87D27C2B-80B8-4AF4-8AFA-8EB8B83338E1}" type="datetime1">
              <a:rPr lang="en-US" smtClean="0"/>
              <a:t>6/19/2025</a:t>
            </a:fld>
            <a:endParaRPr lang="en-US"/>
          </a:p>
        </p:txBody>
      </p:sp>
      <p:sp>
        <p:nvSpPr>
          <p:cNvPr id="3" name="Footer Placeholder 2">
            <a:extLst>
              <a:ext uri="{FF2B5EF4-FFF2-40B4-BE49-F238E27FC236}">
                <a16:creationId xmlns:a16="http://schemas.microsoft.com/office/drawing/2014/main" id="{945C785C-F9DE-1218-ECCC-E488460CF3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672939-A647-9EFF-8E14-1CA4FC267E42}"/>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30580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8ABA-E833-1C27-5215-DCEEB06DFB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7A3900-11EB-55DB-0E40-FABE61B81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F1FB80-2B52-2628-1DA9-CAEA2631A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9D4B1-8E01-B3FB-E539-75115C5DF5A9}"/>
              </a:ext>
            </a:extLst>
          </p:cNvPr>
          <p:cNvSpPr>
            <a:spLocks noGrp="1"/>
          </p:cNvSpPr>
          <p:nvPr>
            <p:ph type="dt" sz="half" idx="10"/>
          </p:nvPr>
        </p:nvSpPr>
        <p:spPr/>
        <p:txBody>
          <a:bodyPr/>
          <a:lstStyle/>
          <a:p>
            <a:fld id="{74D750C8-D349-4D79-B127-3A6DF0B94F20}" type="datetime1">
              <a:rPr lang="en-US" smtClean="0"/>
              <a:t>6/19/2025</a:t>
            </a:fld>
            <a:endParaRPr lang="en-US"/>
          </a:p>
        </p:txBody>
      </p:sp>
      <p:sp>
        <p:nvSpPr>
          <p:cNvPr id="6" name="Footer Placeholder 5">
            <a:extLst>
              <a:ext uri="{FF2B5EF4-FFF2-40B4-BE49-F238E27FC236}">
                <a16:creationId xmlns:a16="http://schemas.microsoft.com/office/drawing/2014/main" id="{8CC8A497-2D87-4704-4F89-82BB8D9E9A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C64A2-93CA-6D51-033F-D866E783F47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613659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36C1-CCB0-D95C-C5D3-811C6DF4F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EB5A80-9707-9C15-2D64-142AA1BF7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CAD29A-1B73-24F4-4E01-A473E61ED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E97E6-AA82-A652-D714-B1E38A81E11A}"/>
              </a:ext>
            </a:extLst>
          </p:cNvPr>
          <p:cNvSpPr>
            <a:spLocks noGrp="1"/>
          </p:cNvSpPr>
          <p:nvPr>
            <p:ph type="dt" sz="half" idx="10"/>
          </p:nvPr>
        </p:nvSpPr>
        <p:spPr/>
        <p:txBody>
          <a:bodyPr/>
          <a:lstStyle/>
          <a:p>
            <a:fld id="{20F67A4B-D796-4D28-BBDE-D8382AD90365}" type="datetime1">
              <a:rPr lang="en-US" smtClean="0"/>
              <a:t>6/19/2025</a:t>
            </a:fld>
            <a:endParaRPr lang="en-US"/>
          </a:p>
        </p:txBody>
      </p:sp>
      <p:sp>
        <p:nvSpPr>
          <p:cNvPr id="6" name="Footer Placeholder 5">
            <a:extLst>
              <a:ext uri="{FF2B5EF4-FFF2-40B4-BE49-F238E27FC236}">
                <a16:creationId xmlns:a16="http://schemas.microsoft.com/office/drawing/2014/main" id="{92428AA7-5F73-5AB3-8EF5-F156676E2F0A}"/>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E65F8A61-28A9-4F98-48F2-A9CDDA1D10A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72039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0380E-09FA-75D6-1BB9-FA473FD59B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1EAD19-4EA1-89BC-1393-AA912B1E7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6649C-6499-37CD-0E71-C3FBB048A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608C6F-F4FA-4669-86AD-748590790E4A}" type="datetime1">
              <a:rPr lang="en-US" smtClean="0"/>
              <a:t>6/19/2025</a:t>
            </a:fld>
            <a:endParaRPr lang="en-US"/>
          </a:p>
        </p:txBody>
      </p:sp>
      <p:sp>
        <p:nvSpPr>
          <p:cNvPr id="5" name="Footer Placeholder 4">
            <a:extLst>
              <a:ext uri="{FF2B5EF4-FFF2-40B4-BE49-F238E27FC236}">
                <a16:creationId xmlns:a16="http://schemas.microsoft.com/office/drawing/2014/main" id="{C452BF60-FD53-2E40-C46C-36F48CB48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EF6951-EBBA-FF56-53B4-82A04C3BE5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9908503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6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333354636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www.mermaidchart.com/app/projects/0e585969-032d-40fc-a8b3-18b2ca470c66/diagrams/bb58d455-70f8-44fd-9fff-15c58c88cd75/version/v0.1/edit"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24.png"/><Relationship Id="rId4" Type="http://schemas.openxmlformats.org/officeDocument/2006/relationships/image" Target="../media/image42.pn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0AAAC6-9249-43A4-94DE-5F46DD9FE325}"/>
              </a:ext>
            </a:extLst>
          </p:cNvPr>
          <p:cNvSpPr>
            <a:spLocks noGrp="1"/>
          </p:cNvSpPr>
          <p:nvPr>
            <p:ph type="sldNum" sz="quarter" idx="12"/>
          </p:nvPr>
        </p:nvSpPr>
        <p:spPr/>
        <p:txBody>
          <a:bodyPr/>
          <a:lstStyle/>
          <a:p>
            <a:fld id="{3A98EE3D-8CD1-4C3F-BD1C-C98C9596463C}" type="slidenum">
              <a:rPr lang="en-US" smtClean="0"/>
              <a:t>1</a:t>
            </a:fld>
            <a:endParaRPr lang="en-US"/>
          </a:p>
        </p:txBody>
      </p:sp>
      <p:pic>
        <p:nvPicPr>
          <p:cNvPr id="6" name="Picture 5">
            <a:extLst>
              <a:ext uri="{FF2B5EF4-FFF2-40B4-BE49-F238E27FC236}">
                <a16:creationId xmlns:a16="http://schemas.microsoft.com/office/drawing/2014/main" id="{75E5E3BD-1AB6-4655-B942-4A73BE04CBDF}"/>
              </a:ext>
            </a:extLst>
          </p:cNvPr>
          <p:cNvPicPr>
            <a:picLocks noChangeAspect="1"/>
          </p:cNvPicPr>
          <p:nvPr/>
        </p:nvPicPr>
        <p:blipFill>
          <a:blip r:embed="rId2"/>
          <a:stretch>
            <a:fillRect/>
          </a:stretch>
        </p:blipFill>
        <p:spPr>
          <a:xfrm>
            <a:off x="0" y="0"/>
            <a:ext cx="6838439" cy="3793787"/>
          </a:xfrm>
          <a:prstGeom prst="rect">
            <a:avLst/>
          </a:prstGeom>
        </p:spPr>
      </p:pic>
      <p:sp>
        <p:nvSpPr>
          <p:cNvPr id="7" name="Title 1">
            <a:extLst>
              <a:ext uri="{FF2B5EF4-FFF2-40B4-BE49-F238E27FC236}">
                <a16:creationId xmlns:a16="http://schemas.microsoft.com/office/drawing/2014/main" id="{EC93920B-9C3D-4638-AF0B-BBCC7A70F595}"/>
              </a:ext>
            </a:extLst>
          </p:cNvPr>
          <p:cNvSpPr txBox="1">
            <a:spLocks/>
          </p:cNvSpPr>
          <p:nvPr/>
        </p:nvSpPr>
        <p:spPr>
          <a:xfrm>
            <a:off x="2716306" y="3580143"/>
            <a:ext cx="9475694" cy="24020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kern="1200">
                <a:solidFill>
                  <a:schemeClr val="tx1"/>
                </a:solidFill>
                <a:latin typeface="+mj-lt"/>
                <a:ea typeface="+mj-ea"/>
                <a:cs typeface="+mj-cs"/>
              </a:rPr>
              <a:t>Offensive Security in Action:</a:t>
            </a:r>
            <a:br>
              <a:rPr lang="en-US" sz="5400" kern="1200">
                <a:solidFill>
                  <a:schemeClr val="tx1"/>
                </a:solidFill>
                <a:latin typeface="+mj-lt"/>
                <a:ea typeface="+mj-ea"/>
                <a:cs typeface="+mj-cs"/>
              </a:rPr>
            </a:br>
            <a:r>
              <a:rPr lang="en-US" sz="5400" kern="1200">
                <a:solidFill>
                  <a:schemeClr val="tx1"/>
                </a:solidFill>
                <a:latin typeface="+mj-lt"/>
                <a:ea typeface="+mj-ea"/>
                <a:cs typeface="+mj-cs"/>
              </a:rPr>
              <a:t>Strengthening Defense Through Malware-Based Offense</a:t>
            </a:r>
          </a:p>
        </p:txBody>
      </p:sp>
    </p:spTree>
    <p:extLst>
      <p:ext uri="{BB962C8B-B14F-4D97-AF65-F5344CB8AC3E}">
        <p14:creationId xmlns:p14="http://schemas.microsoft.com/office/powerpoint/2010/main" val="65008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D1C8-FBA9-A495-4FE4-5FCACC190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3E3E5-D0C0-19E2-0069-08CCE39CD006}"/>
              </a:ext>
            </a:extLst>
          </p:cNvPr>
          <p:cNvSpPr>
            <a:spLocks noGrp="1"/>
          </p:cNvSpPr>
          <p:nvPr>
            <p:ph type="title"/>
          </p:nvPr>
        </p:nvSpPr>
        <p:spPr>
          <a:xfrm>
            <a:off x="1341120" y="558801"/>
            <a:ext cx="9953308" cy="1230670"/>
          </a:xfrm>
        </p:spPr>
        <p:txBody>
          <a:bodyPr>
            <a:normAutofit/>
          </a:bodyPr>
          <a:lstStyle/>
          <a:p>
            <a:r>
              <a:rPr lang="en-US" sz="4000" b="1"/>
              <a:t>Static analysis evasion </a:t>
            </a:r>
            <a:endParaRPr lang="en-US" sz="4000"/>
          </a:p>
        </p:txBody>
      </p:sp>
      <p:sp>
        <p:nvSpPr>
          <p:cNvPr id="13" name="Text Placeholder 12">
            <a:extLst>
              <a:ext uri="{FF2B5EF4-FFF2-40B4-BE49-F238E27FC236}">
                <a16:creationId xmlns:a16="http://schemas.microsoft.com/office/drawing/2014/main" id="{D3C9AE24-F019-4A7F-BCE8-69E03B0715A9}"/>
              </a:ext>
            </a:extLst>
          </p:cNvPr>
          <p:cNvSpPr>
            <a:spLocks noGrp="1"/>
          </p:cNvSpPr>
          <p:nvPr>
            <p:ph type="body" idx="1"/>
          </p:nvPr>
        </p:nvSpPr>
        <p:spPr>
          <a:xfrm>
            <a:off x="985520" y="2338009"/>
            <a:ext cx="2722880" cy="475604"/>
          </a:xfrm>
        </p:spPr>
        <p:txBody>
          <a:bodyPr>
            <a:normAutofit/>
          </a:bodyPr>
          <a:lstStyle/>
          <a:p>
            <a:pPr>
              <a:buNone/>
            </a:pPr>
            <a:r>
              <a:rPr lang="en-US" sz="2800" b="1"/>
              <a:t>Problem</a:t>
            </a:r>
            <a:r>
              <a:rPr lang="en-US" sz="1800" b="1"/>
              <a:t>:</a:t>
            </a:r>
            <a:endParaRPr lang="en-US" sz="1800"/>
          </a:p>
        </p:txBody>
      </p:sp>
      <p:sp>
        <p:nvSpPr>
          <p:cNvPr id="36" name="Content Placeholder 35">
            <a:extLst>
              <a:ext uri="{FF2B5EF4-FFF2-40B4-BE49-F238E27FC236}">
                <a16:creationId xmlns:a16="http://schemas.microsoft.com/office/drawing/2014/main" id="{5CF751E3-67E0-7C79-F4D9-0060AE27D121}"/>
              </a:ext>
            </a:extLst>
          </p:cNvPr>
          <p:cNvSpPr>
            <a:spLocks noGrp="1"/>
          </p:cNvSpPr>
          <p:nvPr>
            <p:ph sz="half" idx="15"/>
          </p:nvPr>
        </p:nvSpPr>
        <p:spPr>
          <a:xfrm>
            <a:off x="985519" y="2922533"/>
            <a:ext cx="4544661" cy="3364925"/>
          </a:xfrm>
        </p:spPr>
        <p:txBody>
          <a:bodyPr>
            <a:normAutofit/>
          </a:bodyPr>
          <a:lstStyle/>
          <a:p>
            <a:pPr marL="0" indent="0">
              <a:buNone/>
            </a:pPr>
            <a:endParaRPr lang="en-US" sz="1800"/>
          </a:p>
          <a:p>
            <a:pPr>
              <a:buFont typeface="Arial" panose="020B0604020202020204" pitchFamily="34" charset="0"/>
              <a:buChar char="•"/>
            </a:pPr>
            <a:r>
              <a:rPr lang="en-US" sz="2400"/>
              <a:t>Static analysis detects strings</a:t>
            </a:r>
          </a:p>
          <a:p>
            <a:pPr>
              <a:buFont typeface="Arial" panose="020B0604020202020204" pitchFamily="34" charset="0"/>
              <a:buChar char="•"/>
            </a:pPr>
            <a:r>
              <a:rPr lang="en-US" sz="2400"/>
              <a:t>API (DLL - Function) names visible in import table</a:t>
            </a:r>
          </a:p>
          <a:p>
            <a:pPr>
              <a:buFont typeface="Arial" panose="020B0604020202020204" pitchFamily="34" charset="0"/>
              <a:buChar char="•"/>
            </a:pPr>
            <a:r>
              <a:rPr lang="en-US" sz="2400"/>
              <a:t>entropy reveals suspicious patterns</a:t>
            </a:r>
          </a:p>
        </p:txBody>
      </p:sp>
      <p:sp>
        <p:nvSpPr>
          <p:cNvPr id="15" name="Text Placeholder 14">
            <a:extLst>
              <a:ext uri="{FF2B5EF4-FFF2-40B4-BE49-F238E27FC236}">
                <a16:creationId xmlns:a16="http://schemas.microsoft.com/office/drawing/2014/main" id="{D55C50F6-B142-DEC9-3AE7-B4D166563B8D}"/>
              </a:ext>
            </a:extLst>
          </p:cNvPr>
          <p:cNvSpPr>
            <a:spLocks noGrp="1"/>
          </p:cNvSpPr>
          <p:nvPr>
            <p:ph type="body" idx="10"/>
          </p:nvPr>
        </p:nvSpPr>
        <p:spPr>
          <a:xfrm>
            <a:off x="5530182" y="2372964"/>
            <a:ext cx="5516880" cy="475605"/>
          </a:xfrm>
        </p:spPr>
        <p:txBody>
          <a:bodyPr>
            <a:normAutofit/>
          </a:bodyPr>
          <a:lstStyle/>
          <a:p>
            <a:pPr>
              <a:buNone/>
            </a:pPr>
            <a:r>
              <a:rPr lang="en-US" sz="2800" b="1"/>
              <a:t>Our Solution is obfuscation:</a:t>
            </a:r>
            <a:endParaRPr lang="en-US" sz="2800"/>
          </a:p>
          <a:p>
            <a:endParaRPr lang="en-US" sz="2800"/>
          </a:p>
        </p:txBody>
      </p:sp>
      <p:sp>
        <p:nvSpPr>
          <p:cNvPr id="14" name="Content Placeholder 13">
            <a:extLst>
              <a:ext uri="{FF2B5EF4-FFF2-40B4-BE49-F238E27FC236}">
                <a16:creationId xmlns:a16="http://schemas.microsoft.com/office/drawing/2014/main" id="{0345F887-5BB2-0091-6A0B-9C5C318A1062}"/>
              </a:ext>
            </a:extLst>
          </p:cNvPr>
          <p:cNvSpPr>
            <a:spLocks noGrp="1"/>
          </p:cNvSpPr>
          <p:nvPr>
            <p:ph sz="half" idx="14"/>
          </p:nvPr>
        </p:nvSpPr>
        <p:spPr>
          <a:xfrm>
            <a:off x="5530180" y="3054674"/>
            <a:ext cx="6269469" cy="3484237"/>
          </a:xfrm>
        </p:spPr>
        <p:txBody>
          <a:bodyPr>
            <a:normAutofit fontScale="85000" lnSpcReduction="10000"/>
          </a:bodyPr>
          <a:lstStyle/>
          <a:p>
            <a:endParaRPr lang="en-US" sz="1800" b="1"/>
          </a:p>
          <a:p>
            <a:pPr lvl="1"/>
            <a:r>
              <a:rPr lang="en-US" sz="2400" b="1"/>
              <a:t>Transform the suspicious string to benign one</a:t>
            </a:r>
          </a:p>
          <a:p>
            <a:pPr lvl="1"/>
            <a:r>
              <a:rPr lang="en-US" sz="2400" b="1"/>
              <a:t>Pointer Obfuscation</a:t>
            </a:r>
          </a:p>
          <a:p>
            <a:pPr lvl="2"/>
            <a:r>
              <a:rPr lang="en-US" sz="2400" b="1"/>
              <a:t>Offset-Based Encoding</a:t>
            </a:r>
            <a:r>
              <a:rPr lang="en-US" sz="2400"/>
              <a:t> - Transform the suspicious (</a:t>
            </a:r>
            <a:r>
              <a:rPr lang="en-US" sz="2400" err="1"/>
              <a:t>Dlls</a:t>
            </a:r>
            <a:r>
              <a:rPr lang="en-US" sz="2400"/>
              <a:t> - Functions) to numerical arrays</a:t>
            </a:r>
          </a:p>
          <a:p>
            <a:pPr lvl="2"/>
            <a:r>
              <a:rPr lang="en-US" sz="2400" b="1"/>
              <a:t>Runtime Reconstruction</a:t>
            </a:r>
            <a:r>
              <a:rPr lang="en-US" sz="2400"/>
              <a:t> - Build strings again on runtime</a:t>
            </a:r>
          </a:p>
          <a:p>
            <a:pPr lvl="2"/>
            <a:r>
              <a:rPr lang="en-US" sz="2400" b="1"/>
              <a:t>API calling using pointer address</a:t>
            </a:r>
          </a:p>
          <a:p>
            <a:pPr lvl="1"/>
            <a:r>
              <a:rPr lang="en-US" sz="2400" b="1"/>
              <a:t>Balanced Entropy</a:t>
            </a:r>
            <a:r>
              <a:rPr lang="en-US" sz="2400"/>
              <a:t> - Numbers (0-64) look like normal arrays</a:t>
            </a:r>
          </a:p>
        </p:txBody>
      </p:sp>
      <p:sp>
        <p:nvSpPr>
          <p:cNvPr id="68" name="Slide Number Placeholder 67">
            <a:extLst>
              <a:ext uri="{FF2B5EF4-FFF2-40B4-BE49-F238E27FC236}">
                <a16:creationId xmlns:a16="http://schemas.microsoft.com/office/drawing/2014/main" id="{1F2FE471-747B-FB24-8540-7460C9E96908}"/>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10</a:t>
            </a:fld>
            <a:endParaRPr lang="en-US"/>
          </a:p>
        </p:txBody>
      </p:sp>
    </p:spTree>
    <p:extLst>
      <p:ext uri="{BB962C8B-B14F-4D97-AF65-F5344CB8AC3E}">
        <p14:creationId xmlns:p14="http://schemas.microsoft.com/office/powerpoint/2010/main" val="93572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665F1-BD18-D874-E57B-9FE9043C7E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389FD5-2918-89EC-9AC0-56C7A949BF9E}"/>
              </a:ext>
            </a:extLst>
          </p:cNvPr>
          <p:cNvSpPr>
            <a:spLocks noGrp="1"/>
          </p:cNvSpPr>
          <p:nvPr>
            <p:ph type="title"/>
          </p:nvPr>
        </p:nvSpPr>
        <p:spPr>
          <a:xfrm>
            <a:off x="1527876" y="239788"/>
            <a:ext cx="7920924" cy="762373"/>
          </a:xfrm>
        </p:spPr>
        <p:txBody>
          <a:bodyPr>
            <a:normAutofit/>
          </a:bodyPr>
          <a:lstStyle/>
          <a:p>
            <a:pPr lvl="1"/>
            <a:r>
              <a:rPr lang="en-US" sz="4000" b="1">
                <a:latin typeface="+mj-lt"/>
              </a:rPr>
              <a:t>Pointer obfuscation Execution Flow</a:t>
            </a:r>
          </a:p>
        </p:txBody>
      </p:sp>
      <p:sp>
        <p:nvSpPr>
          <p:cNvPr id="5" name="Slide Number Placeholder 4">
            <a:extLst>
              <a:ext uri="{FF2B5EF4-FFF2-40B4-BE49-F238E27FC236}">
                <a16:creationId xmlns:a16="http://schemas.microsoft.com/office/drawing/2014/main" id="{F6A7017D-59C9-53CE-8838-177A65E96206}"/>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10" name="Content Placeholder 9" descr="A diagram of a program&#10;&#10;AI-generated content may be incorrect.">
            <a:extLst>
              <a:ext uri="{FF2B5EF4-FFF2-40B4-BE49-F238E27FC236}">
                <a16:creationId xmlns:a16="http://schemas.microsoft.com/office/drawing/2014/main" id="{8D5BE952-1B7B-B84C-9091-DB34C502B1BF}"/>
              </a:ext>
            </a:extLst>
          </p:cNvPr>
          <p:cNvPicPr>
            <a:picLocks noGrp="1" noChangeAspect="1"/>
          </p:cNvPicPr>
          <p:nvPr>
            <p:ph sz="half" idx="16"/>
          </p:nvPr>
        </p:nvPicPr>
        <p:blipFill>
          <a:blip r:embed="rId3">
            <a:extLst>
              <a:ext uri="{28A0092B-C50C-407E-A947-70E740481C1C}">
                <a14:useLocalDpi xmlns:a14="http://schemas.microsoft.com/office/drawing/2010/main" val="0"/>
              </a:ext>
            </a:extLst>
          </a:blip>
          <a:stretch>
            <a:fillRect/>
          </a:stretch>
        </p:blipFill>
        <p:spPr>
          <a:xfrm>
            <a:off x="6727517" y="1229360"/>
            <a:ext cx="5464483" cy="4805680"/>
          </a:xfrm>
        </p:spPr>
      </p:pic>
      <p:sp>
        <p:nvSpPr>
          <p:cNvPr id="12" name="Text Placeholder 2">
            <a:extLst>
              <a:ext uri="{FF2B5EF4-FFF2-40B4-BE49-F238E27FC236}">
                <a16:creationId xmlns:a16="http://schemas.microsoft.com/office/drawing/2014/main" id="{9645DDBA-A72A-C9EC-FB00-ADD515D5B723}"/>
              </a:ext>
            </a:extLst>
          </p:cNvPr>
          <p:cNvSpPr txBox="1">
            <a:spLocks/>
          </p:cNvSpPr>
          <p:nvPr/>
        </p:nvSpPr>
        <p:spPr>
          <a:xfrm>
            <a:off x="0" y="1229360"/>
            <a:ext cx="6803923" cy="56286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highlight>
                  <a:srgbClr val="FFFFFF"/>
                </a:highlight>
                <a:latin typeface="Cascadia Mono" panose="020B0609020000020004" pitchFamily="49" charset="0"/>
              </a:rPr>
              <a:t>1. Initialization: Load the entire </a:t>
            </a:r>
            <a:r>
              <a:rPr lang="en-US" sz="1800" err="1">
                <a:highlight>
                  <a:srgbClr val="FFFFFF"/>
                </a:highlight>
                <a:latin typeface="Cascadia Mono" panose="020B0609020000020004" pitchFamily="49" charset="0"/>
              </a:rPr>
              <a:t>big_string</a:t>
            </a:r>
            <a:r>
              <a:rPr lang="en-US" sz="1800">
                <a:highlight>
                  <a:srgbClr val="FFFFFF"/>
                </a:highlight>
                <a:latin typeface="Cascadia Mono" panose="020B0609020000020004" pitchFamily="49" charset="0"/>
              </a:rPr>
              <a:t> into memory at program startup</a:t>
            </a:r>
          </a:p>
          <a:p>
            <a:pPr marL="0" indent="0">
              <a:buNone/>
            </a:pPr>
            <a:r>
              <a:rPr lang="en-US" sz="1800">
                <a:highlight>
                  <a:srgbClr val="FFFFFF"/>
                </a:highlight>
                <a:latin typeface="Cascadia Mono" panose="020B0609020000020004" pitchFamily="49" charset="0"/>
              </a:rPr>
              <a:t>2. Definition Phase: Define unique offset arrays for each required API name (these remain inert until needed)</a:t>
            </a:r>
          </a:p>
          <a:p>
            <a:pPr marL="0" indent="0">
              <a:buNone/>
            </a:pPr>
            <a:r>
              <a:rPr lang="en-US" sz="1800">
                <a:highlight>
                  <a:srgbClr val="FFFFFF"/>
                </a:highlight>
                <a:latin typeface="Cascadia Mono" panose="020B0609020000020004" pitchFamily="49" charset="0"/>
              </a:rPr>
              <a:t>3. Runtime Check: When program logic determines that a particular API call is necessary, test if the string has already been reconstructed</a:t>
            </a:r>
          </a:p>
          <a:p>
            <a:pPr marL="0" indent="0">
              <a:buNone/>
            </a:pPr>
            <a:r>
              <a:rPr lang="en-US" sz="1800">
                <a:highlight>
                  <a:srgbClr val="FFFFFF"/>
                </a:highlight>
                <a:latin typeface="Cascadia Mono" panose="020B0609020000020004" pitchFamily="49" charset="0"/>
              </a:rPr>
              <a:t>4. String Reconstruction: If needed, trigger </a:t>
            </a:r>
            <a:r>
              <a:rPr lang="en-US" sz="1800" err="1">
                <a:highlight>
                  <a:srgbClr val="FFFFFF"/>
                </a:highlight>
                <a:latin typeface="Cascadia Mono" panose="020B0609020000020004" pitchFamily="49" charset="0"/>
              </a:rPr>
              <a:t>getOriginalString</a:t>
            </a:r>
            <a:r>
              <a:rPr lang="en-US" sz="1800">
                <a:highlight>
                  <a:srgbClr val="FFFFFF"/>
                </a:highlight>
                <a:latin typeface="Cascadia Mono" panose="020B0609020000020004" pitchFamily="49" charset="0"/>
              </a:rPr>
              <a:t>() to build the target string from offsets</a:t>
            </a:r>
          </a:p>
          <a:p>
            <a:pPr marL="0" indent="0">
              <a:buNone/>
            </a:pPr>
            <a:r>
              <a:rPr lang="en-US" sz="1800">
                <a:highlight>
                  <a:srgbClr val="FFFFFF"/>
                </a:highlight>
                <a:latin typeface="Cascadia Mono" panose="020B0609020000020004" pitchFamily="49" charset="0"/>
              </a:rPr>
              <a:t>5. API Resolution: </a:t>
            </a:r>
            <a:r>
              <a:rPr lang="en-US" sz="1800" err="1">
                <a:highlight>
                  <a:srgbClr val="FFFFFF"/>
                </a:highlight>
                <a:latin typeface="Cascadia Mono" panose="020B0609020000020004" pitchFamily="49" charset="0"/>
              </a:rPr>
              <a:t>LoadLibraryA</a:t>
            </a:r>
            <a:r>
              <a:rPr lang="en-US" sz="1800">
                <a:highlight>
                  <a:srgbClr val="FFFFFF"/>
                </a:highlight>
                <a:latin typeface="Cascadia Mono" panose="020B0609020000020004" pitchFamily="49" charset="0"/>
              </a:rPr>
              <a:t>() (for DLL names) or </a:t>
            </a:r>
            <a:r>
              <a:rPr lang="en-US" sz="1800" err="1">
                <a:highlight>
                  <a:srgbClr val="FFFFFF"/>
                </a:highlight>
                <a:latin typeface="Cascadia Mono" panose="020B0609020000020004" pitchFamily="49" charset="0"/>
              </a:rPr>
              <a:t>GetProcAddress</a:t>
            </a:r>
            <a:r>
              <a:rPr lang="en-US" sz="1800">
                <a:highlight>
                  <a:srgbClr val="FFFFFF"/>
                </a:highlight>
                <a:latin typeface="Cascadia Mono" panose="020B0609020000020004" pitchFamily="49" charset="0"/>
              </a:rPr>
              <a:t>() (for function names)</a:t>
            </a:r>
          </a:p>
          <a:p>
            <a:pPr marL="0" indent="0">
              <a:buNone/>
            </a:pPr>
            <a:r>
              <a:rPr lang="en-US" sz="1800">
                <a:highlight>
                  <a:srgbClr val="FFFFFF"/>
                </a:highlight>
                <a:latin typeface="Cascadia Mono" panose="020B0609020000020004" pitchFamily="49" charset="0"/>
              </a:rPr>
              <a:t>6. Pointer Casting: Cast the returned generic FARPROC pointer to the proper function prototype</a:t>
            </a:r>
          </a:p>
          <a:p>
            <a:pPr marL="0" indent="0">
              <a:buNone/>
            </a:pPr>
            <a:r>
              <a:rPr lang="en-US" sz="1800">
                <a:highlight>
                  <a:srgbClr val="FFFFFF"/>
                </a:highlight>
                <a:latin typeface="Cascadia Mono" panose="020B0609020000020004" pitchFamily="49" charset="0"/>
              </a:rPr>
              <a:t>7. API Execution: Call the API using the newly cast function pointer</a:t>
            </a:r>
            <a:endParaRPr lang="en-US" sz="1800">
              <a:effectLst/>
            </a:endParaRPr>
          </a:p>
        </p:txBody>
      </p:sp>
    </p:spTree>
    <p:extLst>
      <p:ext uri="{BB962C8B-B14F-4D97-AF65-F5344CB8AC3E}">
        <p14:creationId xmlns:p14="http://schemas.microsoft.com/office/powerpoint/2010/main" val="3299942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831097" y="688467"/>
            <a:ext cx="6897057" cy="762373"/>
          </a:xfrm>
        </p:spPr>
        <p:txBody>
          <a:bodyPr>
            <a:normAutofit/>
          </a:bodyPr>
          <a:lstStyle/>
          <a:p>
            <a:r>
              <a:rPr lang="en-US" sz="4000" b="1"/>
              <a:t>Behavior Analysis evasion </a:t>
            </a:r>
            <a:endParaRPr lang="en-US" sz="4000"/>
          </a:p>
        </p:txBody>
      </p:sp>
      <p:sp>
        <p:nvSpPr>
          <p:cNvPr id="6" name="Text Placeholder 5">
            <a:extLst>
              <a:ext uri="{FF2B5EF4-FFF2-40B4-BE49-F238E27FC236}">
                <a16:creationId xmlns:a16="http://schemas.microsoft.com/office/drawing/2014/main" id="{B587B122-1579-FDB8-443B-F05E622163C3}"/>
              </a:ext>
            </a:extLst>
          </p:cNvPr>
          <p:cNvSpPr>
            <a:spLocks noGrp="1"/>
          </p:cNvSpPr>
          <p:nvPr>
            <p:ph sz="half" idx="16"/>
          </p:nvPr>
        </p:nvSpPr>
        <p:spPr>
          <a:xfrm>
            <a:off x="954741" y="1416425"/>
            <a:ext cx="6450105" cy="4635124"/>
          </a:xfrm>
        </p:spPr>
        <p:txBody>
          <a:bodyPr>
            <a:normAutofit fontScale="92500" lnSpcReduction="20000"/>
          </a:bodyPr>
          <a:lstStyle/>
          <a:p>
            <a:r>
              <a:rPr lang="en-US" sz="3300" b="1"/>
              <a:t>What is Hooking?</a:t>
            </a:r>
            <a:endParaRPr lang="en-US" sz="3300"/>
          </a:p>
          <a:p>
            <a:pPr marL="457200" indent="-457200">
              <a:buFont typeface="Wingdings" panose="05000000000000000000" pitchFamily="2" charset="2"/>
              <a:buChar char="§"/>
            </a:pPr>
            <a:r>
              <a:rPr lang="en-US" sz="3300" b="1"/>
              <a:t>Definition:</a:t>
            </a:r>
          </a:p>
          <a:p>
            <a:pPr marL="281178" lvl="2" indent="0">
              <a:buNone/>
            </a:pPr>
            <a:r>
              <a:rPr lang="en-US" sz="2800"/>
              <a:t>Interception of function calls or messages to monitor or modify execution</a:t>
            </a:r>
          </a:p>
          <a:p>
            <a:pPr marL="281178" lvl="2" indent="0">
              <a:buNone/>
            </a:pPr>
            <a:r>
              <a:rPr lang="en-US" sz="2800"/>
              <a:t>Enables debugging, API monitoring, and extending application behavior.</a:t>
            </a:r>
          </a:p>
          <a:p>
            <a:pPr marL="457200" indent="-457200">
              <a:buFont typeface="Wingdings" panose="05000000000000000000" pitchFamily="2" charset="2"/>
              <a:buChar char="§"/>
            </a:pPr>
            <a:r>
              <a:rPr lang="en-US" sz="3300" b="1"/>
              <a:t>First Use in Software:</a:t>
            </a:r>
          </a:p>
          <a:p>
            <a:pPr marL="281178" lvl="2" indent="0">
              <a:buNone/>
            </a:pPr>
            <a:r>
              <a:rPr lang="en-US" sz="2800"/>
              <a:t>Early software debuggers in the 1990s used hooking to intercept system calls</a:t>
            </a:r>
          </a:p>
          <a:p>
            <a:pPr marL="281178" lvl="2" indent="0">
              <a:buNone/>
            </a:pPr>
            <a:r>
              <a:rPr lang="en-US" sz="2800"/>
              <a:t>Research frameworks like Microsoft Detours popularized user-mode hooking.</a:t>
            </a: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1026" name="Picture 2" descr="Interception of Binary Functions - Microsoft Research Detours Documentation">
            <a:extLst>
              <a:ext uri="{FF2B5EF4-FFF2-40B4-BE49-F238E27FC236}">
                <a16:creationId xmlns:a16="http://schemas.microsoft.com/office/drawing/2014/main" id="{5BF7CF0E-732D-4E63-88C7-71909FC9C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3777" y="2484344"/>
            <a:ext cx="4146176" cy="310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164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629437" y="631776"/>
            <a:ext cx="8215258" cy="519826"/>
          </a:xfrm>
        </p:spPr>
        <p:txBody>
          <a:bodyPr>
            <a:noAutofit/>
          </a:bodyPr>
          <a:lstStyle/>
          <a:p>
            <a:r>
              <a:rPr lang="en-US" sz="4000" b="1"/>
              <a:t>How EDRs &amp; AVs Use Hooking</a:t>
            </a:r>
          </a:p>
        </p:txBody>
      </p:sp>
      <p:sp>
        <p:nvSpPr>
          <p:cNvPr id="13" name="Text Placeholder 12">
            <a:extLst>
              <a:ext uri="{FF2B5EF4-FFF2-40B4-BE49-F238E27FC236}">
                <a16:creationId xmlns:a16="http://schemas.microsoft.com/office/drawing/2014/main" id="{7E5B6E40-3A7D-ACF7-AA38-25977D322D81}"/>
              </a:ext>
            </a:extLst>
          </p:cNvPr>
          <p:cNvSpPr>
            <a:spLocks noGrp="1"/>
          </p:cNvSpPr>
          <p:nvPr>
            <p:ph type="body" idx="1"/>
          </p:nvPr>
        </p:nvSpPr>
        <p:spPr>
          <a:xfrm>
            <a:off x="1105141" y="2618112"/>
            <a:ext cx="2935918" cy="519826"/>
          </a:xfrm>
        </p:spPr>
        <p:txBody>
          <a:bodyPr>
            <a:normAutofit fontScale="92500"/>
          </a:bodyPr>
          <a:lstStyle/>
          <a:p>
            <a:r>
              <a:rPr lang="en-US" sz="3200"/>
              <a:t>Implementation</a:t>
            </a:r>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5"/>
          </p:nvPr>
        </p:nvSpPr>
        <p:spPr>
          <a:xfrm>
            <a:off x="442452" y="3234814"/>
            <a:ext cx="5181600" cy="3333135"/>
          </a:xfrm>
        </p:spPr>
        <p:txBody>
          <a:bodyPr>
            <a:noAutofit/>
          </a:bodyPr>
          <a:lstStyle/>
          <a:p>
            <a:r>
              <a:rPr lang="en-US" sz="2000" b="1"/>
              <a:t>DLL Injection</a:t>
            </a:r>
            <a:r>
              <a:rPr lang="en-US" sz="2000"/>
              <a:t>: Security agent injected into every process.</a:t>
            </a:r>
          </a:p>
          <a:p>
            <a:r>
              <a:rPr lang="en-US" sz="2000" b="1"/>
              <a:t>API Monitoring:</a:t>
            </a:r>
            <a:r>
              <a:rPr lang="en-US" sz="2000"/>
              <a:t> Hook critical Windows APIs (</a:t>
            </a:r>
            <a:r>
              <a:rPr lang="en-US" sz="2000" err="1"/>
              <a:t>NtCreateFile</a:t>
            </a:r>
            <a:r>
              <a:rPr lang="en-US" sz="2000"/>
              <a:t>, </a:t>
            </a:r>
            <a:r>
              <a:rPr lang="en-US" sz="2000" err="1"/>
              <a:t>NtAllocateVirtualMemory</a:t>
            </a:r>
            <a:r>
              <a:rPr lang="en-US" sz="2000"/>
              <a:t>, etc.).</a:t>
            </a:r>
          </a:p>
          <a:p>
            <a:r>
              <a:rPr lang="en-US" sz="2000" b="1"/>
              <a:t>Behavioral Analysis:</a:t>
            </a:r>
            <a:r>
              <a:rPr lang="en-US" sz="2000"/>
              <a:t> Analyze call patterns and parameters.</a:t>
            </a:r>
          </a:p>
          <a:p>
            <a:r>
              <a:rPr lang="en-US" sz="2000" b="1"/>
              <a:t>Real-time Response</a:t>
            </a:r>
            <a:r>
              <a:rPr lang="en-US" sz="2000"/>
              <a:t>: Block, alert, or terminate suspicious activities.</a:t>
            </a:r>
          </a:p>
        </p:txBody>
      </p:sp>
      <p:sp>
        <p:nvSpPr>
          <p:cNvPr id="15" name="Text Placeholder 14">
            <a:extLst>
              <a:ext uri="{FF2B5EF4-FFF2-40B4-BE49-F238E27FC236}">
                <a16:creationId xmlns:a16="http://schemas.microsoft.com/office/drawing/2014/main" id="{A536BD54-EFA1-25A2-9F04-4F22C36E2A5D}"/>
              </a:ext>
            </a:extLst>
          </p:cNvPr>
          <p:cNvSpPr>
            <a:spLocks noGrp="1"/>
          </p:cNvSpPr>
          <p:nvPr>
            <p:ph type="body" idx="10"/>
          </p:nvPr>
        </p:nvSpPr>
        <p:spPr>
          <a:xfrm>
            <a:off x="7665239" y="2547923"/>
            <a:ext cx="1478767" cy="519826"/>
          </a:xfrm>
        </p:spPr>
        <p:txBody>
          <a:bodyPr>
            <a:normAutofit lnSpcReduction="10000"/>
          </a:bodyPr>
          <a:lstStyle/>
          <a:p>
            <a:r>
              <a:rPr lang="en-US" sz="3200"/>
              <a:t>Targets</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5669282" y="3324859"/>
            <a:ext cx="6080266" cy="3031489"/>
          </a:xfrm>
        </p:spPr>
        <p:txBody>
          <a:bodyPr>
            <a:normAutofit/>
          </a:bodyPr>
          <a:lstStyle/>
          <a:p>
            <a:pPr marL="342900" indent="-342900">
              <a:buFont typeface="Wingdings" panose="05000000000000000000" pitchFamily="2" charset="2"/>
              <a:buChar char="§"/>
            </a:pPr>
            <a:r>
              <a:rPr lang="en-US" sz="2000" b="1"/>
              <a:t>File Operations</a:t>
            </a:r>
            <a:r>
              <a:rPr lang="en-US" sz="2000"/>
              <a:t>: </a:t>
            </a:r>
            <a:r>
              <a:rPr lang="en-US" sz="2000" err="1"/>
              <a:t>NtCreateFile</a:t>
            </a:r>
            <a:r>
              <a:rPr lang="en-US" sz="2000"/>
              <a:t>, </a:t>
            </a:r>
            <a:r>
              <a:rPr lang="en-US" sz="2000" err="1"/>
              <a:t>NtWriteFile</a:t>
            </a:r>
            <a:r>
              <a:rPr lang="en-US" sz="2000"/>
              <a:t>, </a:t>
            </a:r>
            <a:r>
              <a:rPr lang="en-US" sz="2000" err="1"/>
              <a:t>NtReadFile</a:t>
            </a:r>
            <a:r>
              <a:rPr lang="en-US" sz="2000"/>
              <a:t>.</a:t>
            </a:r>
          </a:p>
          <a:p>
            <a:pPr marL="342900" indent="-342900">
              <a:buFont typeface="Wingdings" panose="05000000000000000000" pitchFamily="2" charset="2"/>
              <a:buChar char="§"/>
            </a:pPr>
            <a:r>
              <a:rPr lang="en-US" sz="2000" b="1"/>
              <a:t>Memory Management: </a:t>
            </a:r>
            <a:r>
              <a:rPr lang="en-US" sz="2000" err="1"/>
              <a:t>NtAllocateVirtualMemory</a:t>
            </a:r>
            <a:r>
              <a:rPr lang="en-US" sz="2000"/>
              <a:t>, </a:t>
            </a:r>
            <a:r>
              <a:rPr lang="en-US" sz="2000" err="1"/>
              <a:t>NtProtectVirtualMemory</a:t>
            </a:r>
            <a:r>
              <a:rPr lang="en-US" sz="2000"/>
              <a:t>.</a:t>
            </a:r>
          </a:p>
          <a:p>
            <a:pPr marL="342900" indent="-342900">
              <a:buFont typeface="Wingdings" panose="05000000000000000000" pitchFamily="2" charset="2"/>
              <a:buChar char="§"/>
            </a:pPr>
            <a:r>
              <a:rPr lang="en-US" sz="2000" b="1"/>
              <a:t>Process/Thread:</a:t>
            </a:r>
            <a:r>
              <a:rPr lang="en-US" sz="2000"/>
              <a:t> </a:t>
            </a:r>
            <a:r>
              <a:rPr lang="en-US" sz="2000" err="1"/>
              <a:t>NtCreateProcess</a:t>
            </a:r>
            <a:r>
              <a:rPr lang="en-US" sz="2000"/>
              <a:t>, </a:t>
            </a:r>
            <a:r>
              <a:rPr lang="en-US" sz="2000" err="1"/>
              <a:t>NtCreateThread</a:t>
            </a:r>
            <a:r>
              <a:rPr lang="en-US" sz="2000"/>
              <a:t>.</a:t>
            </a:r>
          </a:p>
          <a:p>
            <a:pPr marL="342900" indent="-342900">
              <a:buFont typeface="Wingdings" panose="05000000000000000000" pitchFamily="2" charset="2"/>
              <a:buChar char="§"/>
            </a:pPr>
            <a:r>
              <a:rPr lang="en-US" sz="2000" b="1"/>
              <a:t>Registry:</a:t>
            </a:r>
            <a:r>
              <a:rPr lang="en-US" sz="2000"/>
              <a:t> </a:t>
            </a:r>
            <a:r>
              <a:rPr lang="en-US" sz="2000" err="1"/>
              <a:t>NtCreateKey</a:t>
            </a:r>
            <a:r>
              <a:rPr lang="en-US" sz="2000"/>
              <a:t>, </a:t>
            </a:r>
            <a:r>
              <a:rPr lang="en-US" sz="2000" err="1"/>
              <a:t>NtSetValueKey</a:t>
            </a:r>
            <a:endParaRPr lang="en-US" sz="2000"/>
          </a:p>
          <a:p>
            <a:pPr marL="342900" indent="-342900">
              <a:buFont typeface="Wingdings" panose="05000000000000000000" pitchFamily="2" charset="2"/>
              <a:buChar char="§"/>
            </a:pPr>
            <a:r>
              <a:rPr lang="en-US" sz="2000" b="1"/>
              <a:t>Network</a:t>
            </a:r>
            <a:r>
              <a:rPr lang="en-US" sz="2000"/>
              <a:t>: WinSock APIs, HTTP functions.</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1026" name="Picture 2" descr="Implementation Icons - Free SVG &amp; PNG Implementation Images - Noun Project">
            <a:extLst>
              <a:ext uri="{FF2B5EF4-FFF2-40B4-BE49-F238E27FC236}">
                <a16:creationId xmlns:a16="http://schemas.microsoft.com/office/drawing/2014/main" id="{1A10C055-9685-43BE-919A-A141F2ADC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611" y="1327134"/>
            <a:ext cx="1290978" cy="12909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rget Basic Rounded Lineal icon | Freepik">
            <a:extLst>
              <a:ext uri="{FF2B5EF4-FFF2-40B4-BE49-F238E27FC236}">
                <a16:creationId xmlns:a16="http://schemas.microsoft.com/office/drawing/2014/main" id="{B4C456FA-CCAB-4B53-A1AE-F28B7757D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1045" y="1560768"/>
            <a:ext cx="987154" cy="98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92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629437" y="631776"/>
            <a:ext cx="8215258" cy="519826"/>
          </a:xfrm>
        </p:spPr>
        <p:txBody>
          <a:bodyPr>
            <a:noAutofit/>
          </a:bodyPr>
          <a:lstStyle/>
          <a:p>
            <a:r>
              <a:rPr lang="en-US" sz="4000" b="1"/>
              <a:t>How EDRs &amp; AVs Use Hooking</a:t>
            </a:r>
          </a:p>
        </p:txBody>
      </p:sp>
      <p:sp>
        <p:nvSpPr>
          <p:cNvPr id="13" name="Text Placeholder 12">
            <a:extLst>
              <a:ext uri="{FF2B5EF4-FFF2-40B4-BE49-F238E27FC236}">
                <a16:creationId xmlns:a16="http://schemas.microsoft.com/office/drawing/2014/main" id="{7E5B6E40-3A7D-ACF7-AA38-25977D322D81}"/>
              </a:ext>
            </a:extLst>
          </p:cNvPr>
          <p:cNvSpPr>
            <a:spLocks noGrp="1"/>
          </p:cNvSpPr>
          <p:nvPr>
            <p:ph type="body" idx="1"/>
          </p:nvPr>
        </p:nvSpPr>
        <p:spPr>
          <a:xfrm>
            <a:off x="1239612" y="2618112"/>
            <a:ext cx="2256624" cy="519826"/>
          </a:xfrm>
        </p:spPr>
        <p:txBody>
          <a:bodyPr>
            <a:normAutofit/>
          </a:bodyPr>
          <a:lstStyle/>
          <a:p>
            <a:r>
              <a:rPr lang="en-US" sz="3000"/>
              <a:t>WHY NTDLL</a:t>
            </a:r>
          </a:p>
        </p:txBody>
      </p:sp>
      <p:sp>
        <p:nvSpPr>
          <p:cNvPr id="15" name="Text Placeholder 14">
            <a:extLst>
              <a:ext uri="{FF2B5EF4-FFF2-40B4-BE49-F238E27FC236}">
                <a16:creationId xmlns:a16="http://schemas.microsoft.com/office/drawing/2014/main" id="{A536BD54-EFA1-25A2-9F04-4F22C36E2A5D}"/>
              </a:ext>
            </a:extLst>
          </p:cNvPr>
          <p:cNvSpPr>
            <a:spLocks noGrp="1"/>
          </p:cNvSpPr>
          <p:nvPr>
            <p:ph type="body" idx="10"/>
          </p:nvPr>
        </p:nvSpPr>
        <p:spPr>
          <a:xfrm>
            <a:off x="7387333" y="2503098"/>
            <a:ext cx="2025608" cy="519826"/>
          </a:xfrm>
        </p:spPr>
        <p:txBody>
          <a:bodyPr>
            <a:normAutofit/>
          </a:bodyPr>
          <a:lstStyle/>
          <a:p>
            <a:r>
              <a:rPr lang="en-US" sz="3000"/>
              <a:t>HOOKING</a:t>
            </a:r>
          </a:p>
        </p:txBody>
      </p:sp>
      <p:pic>
        <p:nvPicPr>
          <p:cNvPr id="2050" name="Picture 2" descr="File SVG, PNG Icon, Symbol. Download ...">
            <a:extLst>
              <a:ext uri="{FF2B5EF4-FFF2-40B4-BE49-F238E27FC236}">
                <a16:creationId xmlns:a16="http://schemas.microsoft.com/office/drawing/2014/main" id="{0592E596-0674-49A5-857F-2A3C50D47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346" y="1515943"/>
            <a:ext cx="987155" cy="987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DDEC6AC-A0E4-4308-AEDB-AA7349673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26" y="3619330"/>
            <a:ext cx="4663063" cy="27835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ok Icon Images – Browse 205,360 Stock Photos, Vectors, and Video | Adobe  Stock">
            <a:extLst>
              <a:ext uri="{FF2B5EF4-FFF2-40B4-BE49-F238E27FC236}">
                <a16:creationId xmlns:a16="http://schemas.microsoft.com/office/drawing/2014/main" id="{902AB458-FB8C-4423-899D-95CE0764F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5239" y="1305237"/>
            <a:ext cx="1287782" cy="12877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SECFORCE - Security without compromise">
            <a:extLst>
              <a:ext uri="{FF2B5EF4-FFF2-40B4-BE49-F238E27FC236}">
                <a16:creationId xmlns:a16="http://schemas.microsoft.com/office/drawing/2014/main" id="{5112DAE4-4D54-4CEC-B114-485D97267962}"/>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5932" y="2894965"/>
            <a:ext cx="1897380" cy="1372870"/>
          </a:xfrm>
          <a:prstGeom prst="rect">
            <a:avLst/>
          </a:prstGeom>
          <a:noFill/>
          <a:ln>
            <a:noFill/>
          </a:ln>
        </p:spPr>
      </p:pic>
      <p:pic>
        <p:nvPicPr>
          <p:cNvPr id="17" name="Picture 16" descr="Layout of the NtClose function after being hooked | Download ...">
            <a:extLst>
              <a:ext uri="{FF2B5EF4-FFF2-40B4-BE49-F238E27FC236}">
                <a16:creationId xmlns:a16="http://schemas.microsoft.com/office/drawing/2014/main" id="{6528E5B6-EC7D-44D0-A834-33E4F8AF244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741244" y="5011101"/>
            <a:ext cx="5943600" cy="1527810"/>
          </a:xfrm>
          <a:prstGeom prst="rect">
            <a:avLst/>
          </a:prstGeom>
          <a:noFill/>
          <a:ln>
            <a:noFill/>
          </a:ln>
        </p:spPr>
      </p:pic>
      <p:pic>
        <p:nvPicPr>
          <p:cNvPr id="2056" name="Picture 8" descr="arrow-icon-28 -">
            <a:extLst>
              <a:ext uri="{FF2B5EF4-FFF2-40B4-BE49-F238E27FC236}">
                <a16:creationId xmlns:a16="http://schemas.microsoft.com/office/drawing/2014/main" id="{6AF6383E-0E5C-4785-8BC5-E5D2281F94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973297" y="4142941"/>
            <a:ext cx="853679" cy="853679"/>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a:extLst>
              <a:ext uri="{FF2B5EF4-FFF2-40B4-BE49-F238E27FC236}">
                <a16:creationId xmlns:a16="http://schemas.microsoft.com/office/drawing/2014/main" id="{F341AF62-D346-4FD2-B38E-B3AB5E6A3444}"/>
              </a:ext>
            </a:extLst>
          </p:cNvPr>
          <p:cNvSpPr txBox="1">
            <a:spLocks/>
          </p:cNvSpPr>
          <p:nvPr/>
        </p:nvSpPr>
        <p:spPr>
          <a:xfrm>
            <a:off x="10373350" y="6356349"/>
            <a:ext cx="98755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A49DFD55-3C28-40EF-9E31-A92D2E4017FF}" type="slidenum">
              <a:rPr lang="en-US" smtClean="0">
                <a:solidFill>
                  <a:prstClr val="black">
                    <a:tint val="75000"/>
                  </a:prstClr>
                </a:solidFill>
                <a:latin typeface="Tenorite"/>
              </a:rPr>
              <a:pPr algn="r">
                <a:defRPr/>
              </a:pPr>
              <a:t>14</a:t>
            </a:fld>
            <a:endParaRPr lang="en-US">
              <a:solidFill>
                <a:prstClr val="black">
                  <a:tint val="75000"/>
                </a:prstClr>
              </a:solidFill>
              <a:latin typeface="Tenorite"/>
            </a:endParaRPr>
          </a:p>
        </p:txBody>
      </p:sp>
    </p:spTree>
    <p:extLst>
      <p:ext uri="{BB962C8B-B14F-4D97-AF65-F5344CB8AC3E}">
        <p14:creationId xmlns:p14="http://schemas.microsoft.com/office/powerpoint/2010/main" val="3088600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02364" y="600635"/>
            <a:ext cx="9919424" cy="779929"/>
          </a:xfrm>
        </p:spPr>
        <p:txBody>
          <a:bodyPr>
            <a:normAutofit/>
          </a:bodyPr>
          <a:lstStyle/>
          <a:p>
            <a:r>
              <a:rPr lang="en-US" sz="4400" b="1"/>
              <a:t>Perun's Fart Unhooking Technique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528918" y="1649504"/>
            <a:ext cx="7915835" cy="5071970"/>
          </a:xfrm>
        </p:spPr>
        <p:txBody>
          <a:bodyPr>
            <a:normAutofit/>
          </a:bodyPr>
          <a:lstStyle/>
          <a:p>
            <a:pPr marL="0" marR="0" lvl="1"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1" i="0" u="none" strike="noStrike" kern="1200" cap="none" spc="50" normalizeH="0" baseline="0" noProof="0">
                <a:ln>
                  <a:noFill/>
                </a:ln>
                <a:solidFill>
                  <a:prstClr val="black"/>
                </a:solidFill>
                <a:effectLst/>
                <a:uLnTx/>
                <a:uFillTx/>
                <a:latin typeface="Tenorite"/>
                <a:ea typeface="+mn-ea"/>
                <a:cs typeface="+mn-cs"/>
              </a:rPr>
              <a:t>Perun: </a:t>
            </a:r>
            <a:r>
              <a:rPr kumimoji="0" lang="en-US" sz="2400" b="0" i="0" u="none" strike="noStrike" kern="1200" cap="none" spc="50" normalizeH="0" baseline="0" noProof="0">
                <a:ln>
                  <a:noFill/>
                </a:ln>
                <a:solidFill>
                  <a:prstClr val="black"/>
                </a:solidFill>
                <a:effectLst/>
                <a:uLnTx/>
                <a:uFillTx/>
                <a:latin typeface="Tenorite"/>
                <a:ea typeface="+mn-ea"/>
                <a:cs typeface="+mn-cs"/>
              </a:rPr>
              <a:t>Slavic god of thunder (evokes "striking fast").</a:t>
            </a:r>
          </a:p>
          <a:p>
            <a:pPr marL="0" marR="0" lvl="1"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1" i="0" u="none" strike="noStrike" kern="1200" cap="none" spc="50" normalizeH="0" baseline="0" noProof="0">
                <a:ln>
                  <a:noFill/>
                </a:ln>
                <a:solidFill>
                  <a:prstClr val="black"/>
                </a:solidFill>
                <a:effectLst/>
                <a:uLnTx/>
                <a:uFillTx/>
                <a:latin typeface="Tenorite"/>
                <a:ea typeface="+mn-ea"/>
                <a:cs typeface="+mn-cs"/>
              </a:rPr>
              <a:t>Fart: </a:t>
            </a:r>
            <a:r>
              <a:rPr kumimoji="0" lang="en-US" sz="2400" b="0" i="0" u="none" strike="noStrike" kern="1200" cap="none" spc="50" normalizeH="0" baseline="0" noProof="0">
                <a:ln>
                  <a:noFill/>
                </a:ln>
                <a:solidFill>
                  <a:prstClr val="black"/>
                </a:solidFill>
                <a:effectLst/>
                <a:uLnTx/>
                <a:uFillTx/>
                <a:latin typeface="Tenorite"/>
                <a:ea typeface="+mn-ea"/>
                <a:cs typeface="+mn-cs"/>
              </a:rPr>
              <a:t>Swedish for "speed" (technique’s rapid execution). </a:t>
            </a:r>
          </a:p>
          <a:p>
            <a:pPr marL="457200" lvl="1" indent="-457200">
              <a:buFont typeface="Wingdings" panose="05000000000000000000" pitchFamily="2" charset="2"/>
              <a:buChar char="§"/>
              <a:defRPr/>
            </a:pPr>
            <a:r>
              <a:rPr lang="en-US" sz="2800" b="1">
                <a:solidFill>
                  <a:prstClr val="black"/>
                </a:solidFill>
                <a:latin typeface="Tenorite"/>
              </a:rPr>
              <a:t>Implementation steps:</a:t>
            </a:r>
            <a:endParaRPr lang="en-US" sz="2400" b="1"/>
          </a:p>
          <a:p>
            <a:pPr marL="626364" lvl="1" indent="-342900">
              <a:buFont typeface="+mj-lt"/>
              <a:buAutoNum type="arabicPeriod"/>
            </a:pPr>
            <a:r>
              <a:rPr lang="en-US" sz="2000" b="1"/>
              <a:t>Create Suspended Process</a:t>
            </a:r>
            <a:r>
              <a:rPr lang="en-US" sz="2000"/>
              <a:t> </a:t>
            </a:r>
            <a:r>
              <a:rPr lang="en-US" sz="2000" b="0"/>
              <a:t>(e.g., calc.exe).</a:t>
            </a:r>
          </a:p>
          <a:p>
            <a:pPr marL="626364" lvl="1" indent="-342900">
              <a:buFont typeface="+mj-lt"/>
              <a:buAutoNum type="arabicPeriod"/>
            </a:pPr>
            <a:r>
              <a:rPr lang="en-US" sz="2000" b="1"/>
              <a:t>Locate clean </a:t>
            </a:r>
            <a:r>
              <a:rPr lang="en-US" sz="2000" b="1" err="1"/>
              <a:t>ntdll</a:t>
            </a:r>
            <a:r>
              <a:rPr lang="en-US" sz="2000" b="1"/>
              <a:t> Base:</a:t>
            </a:r>
            <a:r>
              <a:rPr lang="en-US" sz="2000"/>
              <a:t> </a:t>
            </a:r>
            <a:r>
              <a:rPr lang="en-US" sz="2000" b="0"/>
              <a:t>Find ntdll.dll base address in current process.</a:t>
            </a:r>
          </a:p>
          <a:p>
            <a:pPr marL="626364" lvl="1" indent="-342900">
              <a:buFont typeface="+mj-lt"/>
              <a:buAutoNum type="arabicPeriod"/>
            </a:pPr>
            <a:r>
              <a:rPr lang="en-US" sz="2000" b="1"/>
              <a:t>Read Fresh Copy: </a:t>
            </a:r>
            <a:r>
              <a:rPr lang="en-US" sz="2000" b="0"/>
              <a:t>Use </a:t>
            </a:r>
            <a:r>
              <a:rPr lang="en-US" sz="2000" b="0" err="1"/>
              <a:t>NtReadVirtualMemory</a:t>
            </a:r>
            <a:r>
              <a:rPr lang="en-US" sz="2000" b="0"/>
              <a:t> to copy clean </a:t>
            </a:r>
            <a:r>
              <a:rPr lang="en-US" sz="2000" b="0" err="1"/>
              <a:t>ntdll</a:t>
            </a:r>
            <a:r>
              <a:rPr lang="en-US" sz="2000" b="0"/>
              <a:t>.</a:t>
            </a:r>
          </a:p>
          <a:p>
            <a:pPr marL="626364" lvl="1" indent="-342900">
              <a:buFont typeface="+mj-lt"/>
              <a:buAutoNum type="arabicPeriod"/>
            </a:pPr>
            <a:r>
              <a:rPr lang="en-US" sz="2000" b="1"/>
              <a:t>Replace Hooked Stubs:</a:t>
            </a:r>
            <a:r>
              <a:rPr lang="en-US" sz="2000"/>
              <a:t> </a:t>
            </a:r>
            <a:r>
              <a:rPr lang="en-US" sz="2000" b="0"/>
              <a:t>Copy clean </a:t>
            </a:r>
            <a:r>
              <a:rPr lang="en-US" sz="2000" b="0" err="1"/>
              <a:t>syscall</a:t>
            </a:r>
            <a:r>
              <a:rPr lang="en-US" sz="2000" b="0"/>
              <a:t> stubs over hooked ones.</a:t>
            </a:r>
          </a:p>
          <a:p>
            <a:pPr marL="626364" lvl="1" indent="-342900">
              <a:buFont typeface="+mj-lt"/>
              <a:buAutoNum type="arabicPeriod"/>
            </a:pPr>
            <a:r>
              <a:rPr lang="en-US" sz="2000" b="1"/>
              <a:t>Cleanup:</a:t>
            </a:r>
            <a:r>
              <a:rPr lang="en-US" sz="2000"/>
              <a:t> </a:t>
            </a:r>
            <a:r>
              <a:rPr lang="en-US" sz="2000" b="0"/>
              <a:t>Terminate suspended process.</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6" name="Picture 5" title="mc-accessToken:bb58d455-70f8-44fd-9fff-15c58c88cd75:0:1">
            <a:hlinkClick r:id="rId3"/>
            <a:extLst>
              <a:ext uri="{FF2B5EF4-FFF2-40B4-BE49-F238E27FC236}">
                <a16:creationId xmlns:a16="http://schemas.microsoft.com/office/drawing/2014/main" id="{35250E55-DB87-4BB0-A5A3-8B612E60D11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856906" y="1649504"/>
            <a:ext cx="2385060" cy="4700905"/>
          </a:xfrm>
          <a:prstGeom prst="rect">
            <a:avLst/>
          </a:prstGeom>
        </p:spPr>
      </p:pic>
    </p:spTree>
    <p:extLst>
      <p:ext uri="{BB962C8B-B14F-4D97-AF65-F5344CB8AC3E}">
        <p14:creationId xmlns:p14="http://schemas.microsoft.com/office/powerpoint/2010/main" val="308277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02364" y="600635"/>
            <a:ext cx="9919424" cy="779929"/>
          </a:xfrm>
        </p:spPr>
        <p:txBody>
          <a:bodyPr>
            <a:normAutofit/>
          </a:bodyPr>
          <a:lstStyle/>
          <a:p>
            <a:r>
              <a:rPr lang="en-US" sz="4400" b="1"/>
              <a:t>Why Perun's Fart</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8" name="Text Placeholder 12">
            <a:extLst>
              <a:ext uri="{FF2B5EF4-FFF2-40B4-BE49-F238E27FC236}">
                <a16:creationId xmlns:a16="http://schemas.microsoft.com/office/drawing/2014/main" id="{3CD319CF-3789-4215-B9DF-46BA609A9D5A}"/>
              </a:ext>
            </a:extLst>
          </p:cNvPr>
          <p:cNvSpPr txBox="1">
            <a:spLocks/>
          </p:cNvSpPr>
          <p:nvPr/>
        </p:nvSpPr>
        <p:spPr>
          <a:xfrm>
            <a:off x="1105141" y="2618112"/>
            <a:ext cx="2184906" cy="51982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a:t>Advantages</a:t>
            </a:r>
            <a:r>
              <a:rPr lang="en-US" sz="3200" b="1"/>
              <a:t> </a:t>
            </a:r>
          </a:p>
        </p:txBody>
      </p:sp>
      <p:sp>
        <p:nvSpPr>
          <p:cNvPr id="9" name="Content Placeholder 35">
            <a:extLst>
              <a:ext uri="{FF2B5EF4-FFF2-40B4-BE49-F238E27FC236}">
                <a16:creationId xmlns:a16="http://schemas.microsoft.com/office/drawing/2014/main" id="{3C78C81A-00F5-4DFC-82EF-40B10BAE9FB3}"/>
              </a:ext>
            </a:extLst>
          </p:cNvPr>
          <p:cNvSpPr txBox="1">
            <a:spLocks/>
          </p:cNvSpPr>
          <p:nvPr/>
        </p:nvSpPr>
        <p:spPr>
          <a:xfrm>
            <a:off x="442452" y="3234814"/>
            <a:ext cx="5226830" cy="33331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a:t>Clean Source: </a:t>
            </a:r>
            <a:r>
              <a:rPr lang="en-US" sz="2000"/>
              <a:t>Suspended process guaranteed unhooking.</a:t>
            </a:r>
          </a:p>
          <a:p>
            <a:pPr>
              <a:buFont typeface="Wingdings" panose="05000000000000000000" pitchFamily="2" charset="2"/>
              <a:buChar char="§"/>
            </a:pPr>
            <a:r>
              <a:rPr lang="en-US" sz="2000" b="1"/>
              <a:t>Comprehensive</a:t>
            </a:r>
            <a:r>
              <a:rPr lang="en-US" sz="2000"/>
              <a:t>: Replaces all </a:t>
            </a:r>
            <a:r>
              <a:rPr lang="en-US" sz="2000" err="1"/>
              <a:t>Nt</a:t>
            </a:r>
            <a:r>
              <a:rPr lang="en-US" sz="2000"/>
              <a:t>* function hooks.</a:t>
            </a:r>
          </a:p>
          <a:p>
            <a:pPr>
              <a:buFont typeface="Wingdings" panose="05000000000000000000" pitchFamily="2" charset="2"/>
              <a:buChar char="§"/>
            </a:pPr>
            <a:r>
              <a:rPr lang="en-US" sz="2000" b="1"/>
              <a:t>Stealthy: </a:t>
            </a:r>
            <a:r>
              <a:rPr lang="en-US" sz="2000"/>
              <a:t>Doesn't require external files or network access.</a:t>
            </a:r>
          </a:p>
          <a:p>
            <a:pPr>
              <a:buFont typeface="Wingdings" panose="05000000000000000000" pitchFamily="2" charset="2"/>
              <a:buChar char="§"/>
            </a:pPr>
            <a:r>
              <a:rPr lang="en-US" sz="2000" b="1"/>
              <a:t>Reliable: </a:t>
            </a:r>
            <a:r>
              <a:rPr lang="en-US" sz="2000"/>
              <a:t>Works consistently across Windows versions.</a:t>
            </a:r>
          </a:p>
          <a:p>
            <a:pPr>
              <a:buFont typeface="Wingdings" panose="05000000000000000000" pitchFamily="2" charset="2"/>
              <a:buChar char="§"/>
            </a:pPr>
            <a:r>
              <a:rPr lang="en-US" sz="2000" b="1"/>
              <a:t>Minimal Footprint: </a:t>
            </a:r>
            <a:r>
              <a:rPr lang="en-US" sz="2000"/>
              <a:t>Uses legitimate Windows APIs.</a:t>
            </a:r>
          </a:p>
        </p:txBody>
      </p:sp>
      <p:sp>
        <p:nvSpPr>
          <p:cNvPr id="10" name="Text Placeholder 14">
            <a:extLst>
              <a:ext uri="{FF2B5EF4-FFF2-40B4-BE49-F238E27FC236}">
                <a16:creationId xmlns:a16="http://schemas.microsoft.com/office/drawing/2014/main" id="{E2D9D82D-9F40-4339-91B6-C28693313F02}"/>
              </a:ext>
            </a:extLst>
          </p:cNvPr>
          <p:cNvSpPr txBox="1">
            <a:spLocks/>
          </p:cNvSpPr>
          <p:nvPr/>
        </p:nvSpPr>
        <p:spPr>
          <a:xfrm>
            <a:off x="7665240" y="2547923"/>
            <a:ext cx="1236716" cy="51982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t>Result</a:t>
            </a:r>
          </a:p>
        </p:txBody>
      </p:sp>
      <p:pic>
        <p:nvPicPr>
          <p:cNvPr id="4098" name="Picture 2" descr="Advantage - Advantage Icon Png, Transparent Png , Transparent Png Image -  PNGitem">
            <a:extLst>
              <a:ext uri="{FF2B5EF4-FFF2-40B4-BE49-F238E27FC236}">
                <a16:creationId xmlns:a16="http://schemas.microsoft.com/office/drawing/2014/main" id="{DA0B274B-8789-45EC-AA87-0690FC262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722" y="1547697"/>
            <a:ext cx="1109744" cy="10219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7B75AED-31BF-44C2-AE25-B919F5DCEAC8}"/>
              </a:ext>
            </a:extLst>
          </p:cNvPr>
          <p:cNvPicPr/>
          <p:nvPr/>
        </p:nvPicPr>
        <p:blipFill rotWithShape="1">
          <a:blip r:embed="rId4">
            <a:extLst>
              <a:ext uri="{28A0092B-C50C-407E-A947-70E740481C1C}">
                <a14:useLocalDpi xmlns:a14="http://schemas.microsoft.com/office/drawing/2010/main" val="0"/>
              </a:ext>
            </a:extLst>
          </a:blip>
          <a:srcRect r="9147"/>
          <a:stretch/>
        </p:blipFill>
        <p:spPr bwMode="auto">
          <a:xfrm>
            <a:off x="5819283" y="3211418"/>
            <a:ext cx="5226830" cy="798830"/>
          </a:xfrm>
          <a:prstGeom prst="rect">
            <a:avLst/>
          </a:prstGeom>
          <a:noFill/>
        </p:spPr>
      </p:pic>
      <p:pic>
        <p:nvPicPr>
          <p:cNvPr id="17" name="Picture 16">
            <a:extLst>
              <a:ext uri="{FF2B5EF4-FFF2-40B4-BE49-F238E27FC236}">
                <a16:creationId xmlns:a16="http://schemas.microsoft.com/office/drawing/2014/main" id="{63D2A952-BBD4-4793-BBC2-BC5610796170}"/>
              </a:ext>
            </a:extLst>
          </p:cNvPr>
          <p:cNvPicPr/>
          <p:nvPr/>
        </p:nvPicPr>
        <p:blipFill rotWithShape="1">
          <a:blip r:embed="rId5">
            <a:extLst>
              <a:ext uri="{28A0092B-C50C-407E-A947-70E740481C1C}">
                <a14:useLocalDpi xmlns:a14="http://schemas.microsoft.com/office/drawing/2010/main" val="0"/>
              </a:ext>
            </a:extLst>
          </a:blip>
          <a:srcRect r="14419"/>
          <a:stretch/>
        </p:blipFill>
        <p:spPr bwMode="auto">
          <a:xfrm>
            <a:off x="5819283" y="5117694"/>
            <a:ext cx="5226830" cy="847725"/>
          </a:xfrm>
          <a:prstGeom prst="rect">
            <a:avLst/>
          </a:prstGeom>
          <a:noFill/>
        </p:spPr>
      </p:pic>
      <p:pic>
        <p:nvPicPr>
          <p:cNvPr id="4102" name="Picture 6" descr="Exam Results free icons designed by Hilmy Abiyyu A. | Icon design, Free  icons, Icon">
            <a:extLst>
              <a:ext uri="{FF2B5EF4-FFF2-40B4-BE49-F238E27FC236}">
                <a16:creationId xmlns:a16="http://schemas.microsoft.com/office/drawing/2014/main" id="{0231AF0A-BDCD-4864-BE7A-BC827697F4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8725" y="1490826"/>
            <a:ext cx="1109745" cy="11097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9CFFC2-5B25-4DD7-BF8C-C2A827457DA0}"/>
              </a:ext>
            </a:extLst>
          </p:cNvPr>
          <p:cNvPicPr>
            <a:picLocks noChangeAspect="1"/>
          </p:cNvPicPr>
          <p:nvPr/>
        </p:nvPicPr>
        <p:blipFill>
          <a:blip r:embed="rId7"/>
          <a:stretch>
            <a:fillRect/>
          </a:stretch>
        </p:blipFill>
        <p:spPr>
          <a:xfrm>
            <a:off x="8048442" y="4153918"/>
            <a:ext cx="853514" cy="853514"/>
          </a:xfrm>
          <a:prstGeom prst="rect">
            <a:avLst/>
          </a:prstGeom>
        </p:spPr>
      </p:pic>
    </p:spTree>
    <p:extLst>
      <p:ext uri="{BB962C8B-B14F-4D97-AF65-F5344CB8AC3E}">
        <p14:creationId xmlns:p14="http://schemas.microsoft.com/office/powerpoint/2010/main" val="911885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564398" y="735658"/>
            <a:ext cx="6109446" cy="762373"/>
          </a:xfrm>
        </p:spPr>
        <p:txBody>
          <a:bodyPr>
            <a:normAutofit/>
          </a:bodyPr>
          <a:lstStyle/>
          <a:p>
            <a:r>
              <a:rPr lang="en-US" sz="4000" b="1"/>
              <a:t>Malware Capabilities</a:t>
            </a:r>
            <a:endParaRPr lang="en-US" sz="4000"/>
          </a:p>
        </p:txBody>
      </p:sp>
      <p:grpSp>
        <p:nvGrpSpPr>
          <p:cNvPr id="2" name="Group 1">
            <a:extLst>
              <a:ext uri="{FF2B5EF4-FFF2-40B4-BE49-F238E27FC236}">
                <a16:creationId xmlns:a16="http://schemas.microsoft.com/office/drawing/2014/main" id="{C8176B0A-CE1F-4C6A-8DEE-ECA8CC49633A}"/>
              </a:ext>
            </a:extLst>
          </p:cNvPr>
          <p:cNvGrpSpPr/>
          <p:nvPr/>
        </p:nvGrpSpPr>
        <p:grpSpPr>
          <a:xfrm>
            <a:off x="564398" y="1449852"/>
            <a:ext cx="6109446" cy="1501185"/>
            <a:chOff x="5503770" y="1402919"/>
            <a:chExt cx="6109446" cy="1501185"/>
          </a:xfrm>
        </p:grpSpPr>
        <p:pic>
          <p:nvPicPr>
            <p:cNvPr id="14" name="Picture 13">
              <a:extLst>
                <a:ext uri="{FF2B5EF4-FFF2-40B4-BE49-F238E27FC236}">
                  <a16:creationId xmlns:a16="http://schemas.microsoft.com/office/drawing/2014/main" id="{87CE1AAE-C73D-4BE6-A2D1-05360E24DE83}"/>
                </a:ext>
              </a:extLst>
            </p:cNvPr>
            <p:cNvPicPr>
              <a:picLocks noChangeAspect="1"/>
            </p:cNvPicPr>
            <p:nvPr/>
          </p:nvPicPr>
          <p:blipFill rotWithShape="1">
            <a:blip r:embed="rId3"/>
            <a:srcRect l="4735" r="3583" b="4560"/>
            <a:stretch/>
          </p:blipFill>
          <p:spPr>
            <a:xfrm>
              <a:off x="5503770" y="1402919"/>
              <a:ext cx="6109446" cy="1501185"/>
            </a:xfrm>
            <a:prstGeom prst="rect">
              <a:avLst/>
            </a:prstGeom>
          </p:spPr>
        </p:pic>
        <p:sp>
          <p:nvSpPr>
            <p:cNvPr id="20" name="Text Placeholder 12">
              <a:extLst>
                <a:ext uri="{FF2B5EF4-FFF2-40B4-BE49-F238E27FC236}">
                  <a16:creationId xmlns:a16="http://schemas.microsoft.com/office/drawing/2014/main" id="{293EF2BE-8B07-4CB2-9E87-F8B41ECFDE12}"/>
                </a:ext>
              </a:extLst>
            </p:cNvPr>
            <p:cNvSpPr txBox="1">
              <a:spLocks/>
            </p:cNvSpPr>
            <p:nvPr/>
          </p:nvSpPr>
          <p:spPr>
            <a:xfrm>
              <a:off x="7853873" y="1619112"/>
              <a:ext cx="1903649" cy="5198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1" i="0" u="none" strike="noStrike" kern="1200" cap="none" spc="0" normalizeH="0" baseline="0" noProof="0">
                  <a:ln>
                    <a:noFill/>
                  </a:ln>
                  <a:solidFill>
                    <a:prstClr val="black"/>
                  </a:solidFill>
                  <a:effectLst/>
                  <a:uLnTx/>
                  <a:uFillTx/>
                  <a:latin typeface="Tenorite"/>
                  <a:ea typeface="+mn-ea"/>
                  <a:cs typeface="+mn-cs"/>
                </a:rPr>
                <a:t>Keylogger</a:t>
              </a:r>
            </a:p>
          </p:txBody>
        </p:sp>
        <p:pic>
          <p:nvPicPr>
            <p:cNvPr id="21" name="Picture 20">
              <a:extLst>
                <a:ext uri="{FF2B5EF4-FFF2-40B4-BE49-F238E27FC236}">
                  <a16:creationId xmlns:a16="http://schemas.microsoft.com/office/drawing/2014/main" id="{E46F9DD8-E263-4238-892C-9126922642D0}"/>
                </a:ext>
              </a:extLst>
            </p:cNvPr>
            <p:cNvPicPr>
              <a:picLocks noChangeAspect="1"/>
            </p:cNvPicPr>
            <p:nvPr/>
          </p:nvPicPr>
          <p:blipFill>
            <a:blip r:embed="rId4"/>
            <a:stretch>
              <a:fillRect/>
            </a:stretch>
          </p:blipFill>
          <p:spPr>
            <a:xfrm>
              <a:off x="6518520" y="2153342"/>
              <a:ext cx="818531" cy="640705"/>
            </a:xfrm>
            <a:prstGeom prst="rect">
              <a:avLst/>
            </a:prstGeom>
          </p:spPr>
        </p:pic>
      </p:grpSp>
      <p:grpSp>
        <p:nvGrpSpPr>
          <p:cNvPr id="4" name="Group 3">
            <a:extLst>
              <a:ext uri="{FF2B5EF4-FFF2-40B4-BE49-F238E27FC236}">
                <a16:creationId xmlns:a16="http://schemas.microsoft.com/office/drawing/2014/main" id="{99166DDB-F63E-4E6A-8B2B-FA72B1A9F841}"/>
              </a:ext>
            </a:extLst>
          </p:cNvPr>
          <p:cNvGrpSpPr/>
          <p:nvPr/>
        </p:nvGrpSpPr>
        <p:grpSpPr>
          <a:xfrm>
            <a:off x="3041277" y="3201929"/>
            <a:ext cx="6109446" cy="1501185"/>
            <a:chOff x="5503770" y="3252709"/>
            <a:chExt cx="6109446" cy="1501185"/>
          </a:xfrm>
        </p:grpSpPr>
        <p:pic>
          <p:nvPicPr>
            <p:cNvPr id="18" name="Picture 17">
              <a:extLst>
                <a:ext uri="{FF2B5EF4-FFF2-40B4-BE49-F238E27FC236}">
                  <a16:creationId xmlns:a16="http://schemas.microsoft.com/office/drawing/2014/main" id="{26E10090-9AD4-4F94-89D8-9B6C476D63F8}"/>
                </a:ext>
              </a:extLst>
            </p:cNvPr>
            <p:cNvPicPr>
              <a:picLocks noChangeAspect="1"/>
            </p:cNvPicPr>
            <p:nvPr/>
          </p:nvPicPr>
          <p:blipFill rotWithShape="1">
            <a:blip r:embed="rId5"/>
            <a:srcRect l="2262" r="4502" b="4560"/>
            <a:stretch/>
          </p:blipFill>
          <p:spPr>
            <a:xfrm>
              <a:off x="5503770" y="3252709"/>
              <a:ext cx="6109446" cy="1501185"/>
            </a:xfrm>
            <a:prstGeom prst="rect">
              <a:avLst/>
            </a:prstGeom>
          </p:spPr>
        </p:pic>
        <p:sp>
          <p:nvSpPr>
            <p:cNvPr id="22" name="Text Placeholder 12">
              <a:extLst>
                <a:ext uri="{FF2B5EF4-FFF2-40B4-BE49-F238E27FC236}">
                  <a16:creationId xmlns:a16="http://schemas.microsoft.com/office/drawing/2014/main" id="{3960FF52-631F-48B4-88EE-37B6CCFC4F05}"/>
                </a:ext>
              </a:extLst>
            </p:cNvPr>
            <p:cNvSpPr txBox="1">
              <a:spLocks/>
            </p:cNvSpPr>
            <p:nvPr/>
          </p:nvSpPr>
          <p:spPr>
            <a:xfrm>
              <a:off x="7813542" y="3501697"/>
              <a:ext cx="2554701" cy="5198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1" i="0" u="none" strike="noStrike" kern="1200" cap="none" spc="0" normalizeH="0" baseline="0" noProof="0">
                  <a:ln>
                    <a:noFill/>
                  </a:ln>
                  <a:solidFill>
                    <a:prstClr val="black"/>
                  </a:solidFill>
                  <a:effectLst/>
                  <a:uLnTx/>
                  <a:uFillTx/>
                  <a:latin typeface="Tenorite"/>
                  <a:ea typeface="+mn-ea"/>
                  <a:cs typeface="+mn-cs"/>
                </a:rPr>
                <a:t>Target profiler</a:t>
              </a:r>
            </a:p>
          </p:txBody>
        </p:sp>
        <p:pic>
          <p:nvPicPr>
            <p:cNvPr id="23" name="Picture 22">
              <a:extLst>
                <a:ext uri="{FF2B5EF4-FFF2-40B4-BE49-F238E27FC236}">
                  <a16:creationId xmlns:a16="http://schemas.microsoft.com/office/drawing/2014/main" id="{AD64C74E-8864-4229-A277-AC70EC86B1CF}"/>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518520" y="4021523"/>
              <a:ext cx="818531" cy="610228"/>
            </a:xfrm>
            <a:prstGeom prst="rect">
              <a:avLst/>
            </a:prstGeom>
          </p:spPr>
        </p:pic>
      </p:grpSp>
      <p:grpSp>
        <p:nvGrpSpPr>
          <p:cNvPr id="6" name="Group 5">
            <a:extLst>
              <a:ext uri="{FF2B5EF4-FFF2-40B4-BE49-F238E27FC236}">
                <a16:creationId xmlns:a16="http://schemas.microsoft.com/office/drawing/2014/main" id="{0C1C8240-8EB3-4B67-8B45-B7FB427613D9}"/>
              </a:ext>
            </a:extLst>
          </p:cNvPr>
          <p:cNvGrpSpPr/>
          <p:nvPr/>
        </p:nvGrpSpPr>
        <p:grpSpPr>
          <a:xfrm>
            <a:off x="5351049" y="4968580"/>
            <a:ext cx="6183405" cy="1438432"/>
            <a:chOff x="5503769" y="5102499"/>
            <a:chExt cx="6183405" cy="1438432"/>
          </a:xfrm>
        </p:grpSpPr>
        <p:pic>
          <p:nvPicPr>
            <p:cNvPr id="19" name="Picture 18">
              <a:extLst>
                <a:ext uri="{FF2B5EF4-FFF2-40B4-BE49-F238E27FC236}">
                  <a16:creationId xmlns:a16="http://schemas.microsoft.com/office/drawing/2014/main" id="{CA33298B-F55A-4E47-B4FA-99891C18E833}"/>
                </a:ext>
              </a:extLst>
            </p:cNvPr>
            <p:cNvPicPr>
              <a:picLocks noChangeAspect="1"/>
            </p:cNvPicPr>
            <p:nvPr/>
          </p:nvPicPr>
          <p:blipFill rotWithShape="1">
            <a:blip r:embed="rId8"/>
            <a:srcRect l="4814" t="2980" b="5570"/>
            <a:stretch/>
          </p:blipFill>
          <p:spPr>
            <a:xfrm>
              <a:off x="5503769" y="5102499"/>
              <a:ext cx="6183405" cy="1438432"/>
            </a:xfrm>
            <a:prstGeom prst="rect">
              <a:avLst/>
            </a:prstGeom>
          </p:spPr>
        </p:pic>
        <p:sp>
          <p:nvSpPr>
            <p:cNvPr id="24" name="Text Placeholder 12">
              <a:extLst>
                <a:ext uri="{FF2B5EF4-FFF2-40B4-BE49-F238E27FC236}">
                  <a16:creationId xmlns:a16="http://schemas.microsoft.com/office/drawing/2014/main" id="{D54F03E1-A884-441F-BFCB-DCD4B7EB1396}"/>
                </a:ext>
              </a:extLst>
            </p:cNvPr>
            <p:cNvSpPr txBox="1">
              <a:spLocks/>
            </p:cNvSpPr>
            <p:nvPr/>
          </p:nvSpPr>
          <p:spPr>
            <a:xfrm>
              <a:off x="7917761" y="5299117"/>
              <a:ext cx="3278595" cy="10390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a:t>Data Exfiltration via Telegram</a:t>
              </a:r>
            </a:p>
          </p:txBody>
        </p:sp>
        <p:pic>
          <p:nvPicPr>
            <p:cNvPr id="25" name="Picture 24">
              <a:extLst>
                <a:ext uri="{FF2B5EF4-FFF2-40B4-BE49-F238E27FC236}">
                  <a16:creationId xmlns:a16="http://schemas.microsoft.com/office/drawing/2014/main" id="{E33711C1-1A02-42F9-84EC-ABD88F51C38A}"/>
                </a:ext>
              </a:extLst>
            </p:cNvPr>
            <p:cNvPicPr>
              <a:picLocks noChangeAspect="1"/>
            </p:cNvPicPr>
            <p:nvPr/>
          </p:nvPicPr>
          <p:blipFill>
            <a:blip r:embed="rId9"/>
            <a:stretch>
              <a:fillRect/>
            </a:stretch>
          </p:blipFill>
          <p:spPr>
            <a:xfrm>
              <a:off x="6518519" y="5820343"/>
              <a:ext cx="818531" cy="574791"/>
            </a:xfrm>
            <a:prstGeom prst="rect">
              <a:avLst/>
            </a:prstGeom>
          </p:spPr>
        </p:pic>
      </p:grpSp>
      <p:sp>
        <p:nvSpPr>
          <p:cNvPr id="26" name="Slide Number Placeholder 5">
            <a:extLst>
              <a:ext uri="{FF2B5EF4-FFF2-40B4-BE49-F238E27FC236}">
                <a16:creationId xmlns:a16="http://schemas.microsoft.com/office/drawing/2014/main" id="{63F1C502-D43F-46FE-BB6F-D6ED3038C5FA}"/>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Tree>
    <p:extLst>
      <p:ext uri="{BB962C8B-B14F-4D97-AF65-F5344CB8AC3E}">
        <p14:creationId xmlns:p14="http://schemas.microsoft.com/office/powerpoint/2010/main" val="4148908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831097" y="688467"/>
            <a:ext cx="6897057" cy="762373"/>
          </a:xfrm>
        </p:spPr>
        <p:txBody>
          <a:bodyPr>
            <a:normAutofit/>
          </a:bodyPr>
          <a:lstStyle/>
          <a:p>
            <a:r>
              <a:rPr lang="en-US" sz="4000" b="1"/>
              <a:t>Keylogger</a:t>
            </a:r>
            <a:endParaRPr lang="en-US" sz="4000"/>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1028" name="Picture 4" descr="Linear Keylogger Icon From Cyber Outline Collection Thin Line Keylogger  Vector Isolated On White Background Keylogger Trendy Illustration Stock  Illustration - Download Image Now - iStock">
            <a:extLst>
              <a:ext uri="{FF2B5EF4-FFF2-40B4-BE49-F238E27FC236}">
                <a16:creationId xmlns:a16="http://schemas.microsoft.com/office/drawing/2014/main" id="{E94D12DF-3552-4B6E-AFD9-B69ADCE09D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27" t="15710" r="19248" b="29336"/>
          <a:stretch/>
        </p:blipFill>
        <p:spPr bwMode="auto">
          <a:xfrm>
            <a:off x="1775687" y="1744916"/>
            <a:ext cx="1397384" cy="13973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2">
            <a:extLst>
              <a:ext uri="{FF2B5EF4-FFF2-40B4-BE49-F238E27FC236}">
                <a16:creationId xmlns:a16="http://schemas.microsoft.com/office/drawing/2014/main" id="{07C384DC-5D5F-4BD8-8F33-6B42593062A3}"/>
              </a:ext>
            </a:extLst>
          </p:cNvPr>
          <p:cNvSpPr txBox="1">
            <a:spLocks/>
          </p:cNvSpPr>
          <p:nvPr/>
        </p:nvSpPr>
        <p:spPr>
          <a:xfrm>
            <a:off x="853007" y="3227713"/>
            <a:ext cx="3242744" cy="5198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1" i="0" u="none" strike="noStrike" kern="1200" cap="none" spc="0" normalizeH="0" baseline="0" noProof="0">
                <a:ln>
                  <a:noFill/>
                </a:ln>
                <a:solidFill>
                  <a:prstClr val="black"/>
                </a:solidFill>
                <a:effectLst/>
                <a:uLnTx/>
                <a:uFillTx/>
                <a:latin typeface="Tenorite"/>
                <a:ea typeface="+mn-ea"/>
                <a:cs typeface="+mn-cs"/>
              </a:rPr>
              <a:t>Keystroke Capture</a:t>
            </a:r>
          </a:p>
        </p:txBody>
      </p:sp>
      <p:pic>
        <p:nvPicPr>
          <p:cNvPr id="1030" name="Picture 6" descr="Copy To Clipboard Icons - Free SVG &amp; PNG Copy To Clipboard Images - Noun  Project">
            <a:extLst>
              <a:ext uri="{FF2B5EF4-FFF2-40B4-BE49-F238E27FC236}">
                <a16:creationId xmlns:a16="http://schemas.microsoft.com/office/drawing/2014/main" id="{C17623C4-27BF-490E-9ECF-F164F9663D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00" t="18666" r="18470" b="18513"/>
          <a:stretch/>
        </p:blipFill>
        <p:spPr bwMode="auto">
          <a:xfrm>
            <a:off x="6111919" y="1744916"/>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2">
            <a:extLst>
              <a:ext uri="{FF2B5EF4-FFF2-40B4-BE49-F238E27FC236}">
                <a16:creationId xmlns:a16="http://schemas.microsoft.com/office/drawing/2014/main" id="{7A80EC33-5260-4427-86EA-481684EE7077}"/>
              </a:ext>
            </a:extLst>
          </p:cNvPr>
          <p:cNvSpPr txBox="1">
            <a:spLocks/>
          </p:cNvSpPr>
          <p:nvPr/>
        </p:nvSpPr>
        <p:spPr>
          <a:xfrm>
            <a:off x="4811195" y="3227713"/>
            <a:ext cx="3790169" cy="5198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1" i="0" u="none" strike="noStrike" kern="1200" cap="none" spc="0" normalizeH="0" baseline="0" noProof="0">
                <a:ln>
                  <a:noFill/>
                </a:ln>
                <a:solidFill>
                  <a:prstClr val="black"/>
                </a:solidFill>
                <a:effectLst/>
                <a:uLnTx/>
                <a:uFillTx/>
                <a:latin typeface="Tenorite"/>
                <a:ea typeface="+mn-ea"/>
                <a:cs typeface="+mn-cs"/>
              </a:rPr>
              <a:t>Clipboard Monitoring</a:t>
            </a:r>
          </a:p>
        </p:txBody>
      </p:sp>
      <p:pic>
        <p:nvPicPr>
          <p:cNvPr id="1034" name="Picture 10" descr="Tabs - Free interface icons">
            <a:extLst>
              <a:ext uri="{FF2B5EF4-FFF2-40B4-BE49-F238E27FC236}">
                <a16:creationId xmlns:a16="http://schemas.microsoft.com/office/drawing/2014/main" id="{A42EAC20-3520-438A-AD00-AEBF55BA3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596" y="1754004"/>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2">
            <a:extLst>
              <a:ext uri="{FF2B5EF4-FFF2-40B4-BE49-F238E27FC236}">
                <a16:creationId xmlns:a16="http://schemas.microsoft.com/office/drawing/2014/main" id="{0CCC8C77-29C7-43B4-B975-859830EB260C}"/>
              </a:ext>
            </a:extLst>
          </p:cNvPr>
          <p:cNvSpPr txBox="1">
            <a:spLocks/>
          </p:cNvSpPr>
          <p:nvPr/>
        </p:nvSpPr>
        <p:spPr>
          <a:xfrm>
            <a:off x="8859607" y="3227713"/>
            <a:ext cx="3000699" cy="5198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1" i="0" u="none" strike="noStrike" kern="1200" cap="none" spc="0" normalizeH="0" baseline="0" noProof="0">
                <a:ln>
                  <a:noFill/>
                </a:ln>
                <a:solidFill>
                  <a:prstClr val="black"/>
                </a:solidFill>
                <a:effectLst/>
                <a:uLnTx/>
                <a:uFillTx/>
                <a:latin typeface="Tenorite"/>
                <a:ea typeface="+mn-ea"/>
                <a:cs typeface="+mn-cs"/>
              </a:rPr>
              <a:t>Context Tracking</a:t>
            </a:r>
          </a:p>
        </p:txBody>
      </p:sp>
      <p:sp>
        <p:nvSpPr>
          <p:cNvPr id="13" name="Content Placeholder 35">
            <a:extLst>
              <a:ext uri="{FF2B5EF4-FFF2-40B4-BE49-F238E27FC236}">
                <a16:creationId xmlns:a16="http://schemas.microsoft.com/office/drawing/2014/main" id="{E62D68AB-5C44-4A1D-889C-01D961FE7452}"/>
              </a:ext>
            </a:extLst>
          </p:cNvPr>
          <p:cNvSpPr txBox="1">
            <a:spLocks/>
          </p:cNvSpPr>
          <p:nvPr/>
        </p:nvSpPr>
        <p:spPr>
          <a:xfrm>
            <a:off x="461502" y="3747539"/>
            <a:ext cx="4339098" cy="2820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a:t>Unicode Support: </a:t>
            </a:r>
            <a:r>
              <a:rPr lang="en-US" sz="2000"/>
              <a:t>capture all UNI symbols. </a:t>
            </a:r>
            <a:endParaRPr lang="en-US" sz="2000" b="1"/>
          </a:p>
          <a:p>
            <a:pPr>
              <a:buFont typeface="Wingdings" panose="05000000000000000000" pitchFamily="2" charset="2"/>
              <a:buChar char="§"/>
            </a:pPr>
            <a:r>
              <a:rPr lang="en-US" sz="2000" b="1"/>
              <a:t>Supports detection of special keys: </a:t>
            </a:r>
            <a:r>
              <a:rPr lang="en-US" sz="2000"/>
              <a:t>CTRL, ALT, SHIFT, TAB, BACKSPACE, F1-F12, navigation keys.</a:t>
            </a:r>
          </a:p>
          <a:p>
            <a:pPr>
              <a:buFont typeface="Wingdings" panose="05000000000000000000" pitchFamily="2" charset="2"/>
              <a:buChar char="§"/>
            </a:pPr>
            <a:r>
              <a:rPr lang="en-US" sz="2000" b="1"/>
              <a:t>Captures</a:t>
            </a:r>
            <a:r>
              <a:rPr lang="en-US" sz="2000"/>
              <a:t> </a:t>
            </a:r>
            <a:r>
              <a:rPr lang="en-US" sz="2000" b="1"/>
              <a:t>combinations automatically:</a:t>
            </a:r>
            <a:r>
              <a:rPr lang="en-US" sz="2000"/>
              <a:t> CTRL+C / CTRL+V..  </a:t>
            </a:r>
          </a:p>
          <a:p>
            <a:pPr>
              <a:buFont typeface="Wingdings" panose="05000000000000000000" pitchFamily="2" charset="2"/>
              <a:buChar char="§"/>
            </a:pPr>
            <a:r>
              <a:rPr lang="en-US" sz="2000" b="1"/>
              <a:t>Works across all apps, browsers, and text fields.</a:t>
            </a:r>
          </a:p>
        </p:txBody>
      </p:sp>
      <p:sp>
        <p:nvSpPr>
          <p:cNvPr id="16" name="Content Placeholder 35">
            <a:extLst>
              <a:ext uri="{FF2B5EF4-FFF2-40B4-BE49-F238E27FC236}">
                <a16:creationId xmlns:a16="http://schemas.microsoft.com/office/drawing/2014/main" id="{A91FF9D6-44D8-486F-B8CA-68804614BB67}"/>
              </a:ext>
            </a:extLst>
          </p:cNvPr>
          <p:cNvSpPr txBox="1">
            <a:spLocks/>
          </p:cNvSpPr>
          <p:nvPr/>
        </p:nvSpPr>
        <p:spPr>
          <a:xfrm>
            <a:off x="4862052" y="3814214"/>
            <a:ext cx="3695641" cy="2820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a:t>Captures full clipboard text content once program is running.</a:t>
            </a:r>
          </a:p>
          <a:p>
            <a:pPr>
              <a:buFont typeface="Wingdings" panose="05000000000000000000" pitchFamily="2" charset="2"/>
              <a:buChar char="§"/>
            </a:pPr>
            <a:r>
              <a:rPr lang="en-US" sz="2000" b="1"/>
              <a:t>Captures any new clipboard text data:</a:t>
            </a:r>
          </a:p>
          <a:p>
            <a:pPr lvl="1">
              <a:buFont typeface="Wingdings" panose="05000000000000000000" pitchFamily="2" charset="2"/>
              <a:buChar char="§"/>
            </a:pPr>
            <a:r>
              <a:rPr lang="en-US" sz="2000"/>
              <a:t>CTRL+C, CTRL+X, CTRL+V.</a:t>
            </a:r>
          </a:p>
          <a:p>
            <a:pPr lvl="1">
              <a:buFont typeface="Wingdings" panose="05000000000000000000" pitchFamily="2" charset="2"/>
              <a:buChar char="§"/>
            </a:pPr>
            <a:r>
              <a:rPr lang="en-US" sz="2000"/>
              <a:t>Right-click Copy/Paste.</a:t>
            </a:r>
          </a:p>
        </p:txBody>
      </p:sp>
      <p:sp>
        <p:nvSpPr>
          <p:cNvPr id="17" name="Content Placeholder 35">
            <a:extLst>
              <a:ext uri="{FF2B5EF4-FFF2-40B4-BE49-F238E27FC236}">
                <a16:creationId xmlns:a16="http://schemas.microsoft.com/office/drawing/2014/main" id="{B6311FD1-174F-4F87-9995-2084524F23F2}"/>
              </a:ext>
            </a:extLst>
          </p:cNvPr>
          <p:cNvSpPr txBox="1">
            <a:spLocks/>
          </p:cNvSpPr>
          <p:nvPr/>
        </p:nvSpPr>
        <p:spPr>
          <a:xfrm>
            <a:off x="9024478" y="3833265"/>
            <a:ext cx="2662698" cy="14054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a:t>Get active window title.</a:t>
            </a:r>
          </a:p>
          <a:p>
            <a:pPr>
              <a:buFont typeface="Wingdings" panose="05000000000000000000" pitchFamily="2" charset="2"/>
              <a:buChar char="§"/>
            </a:pPr>
            <a:r>
              <a:rPr lang="en-US" sz="2000" b="1"/>
              <a:t>Works across all apps, browser tabs. </a:t>
            </a:r>
          </a:p>
          <a:p>
            <a:pPr>
              <a:buFont typeface="Wingdings" panose="05000000000000000000" pitchFamily="2" charset="2"/>
              <a:buChar char="§"/>
            </a:pPr>
            <a:endParaRPr lang="en-US" sz="2000" b="1"/>
          </a:p>
        </p:txBody>
      </p:sp>
    </p:spTree>
    <p:extLst>
      <p:ext uri="{BB962C8B-B14F-4D97-AF65-F5344CB8AC3E}">
        <p14:creationId xmlns:p14="http://schemas.microsoft.com/office/powerpoint/2010/main" val="1206096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831097" y="688467"/>
            <a:ext cx="6897057" cy="762373"/>
          </a:xfrm>
        </p:spPr>
        <p:txBody>
          <a:bodyPr>
            <a:normAutofit/>
          </a:bodyPr>
          <a:lstStyle/>
          <a:p>
            <a:r>
              <a:rPr lang="en-US" sz="4000" b="1"/>
              <a:t>Keylogger</a:t>
            </a:r>
            <a:endParaRPr lang="en-US" sz="4000"/>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10" name="Text Placeholder 12">
            <a:extLst>
              <a:ext uri="{FF2B5EF4-FFF2-40B4-BE49-F238E27FC236}">
                <a16:creationId xmlns:a16="http://schemas.microsoft.com/office/drawing/2014/main" id="{07C384DC-5D5F-4BD8-8F33-6B42593062A3}"/>
              </a:ext>
            </a:extLst>
          </p:cNvPr>
          <p:cNvSpPr txBox="1">
            <a:spLocks/>
          </p:cNvSpPr>
          <p:nvPr/>
        </p:nvSpPr>
        <p:spPr>
          <a:xfrm>
            <a:off x="1450278" y="3200819"/>
            <a:ext cx="2503159" cy="5198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1" i="0" u="none" strike="noStrike" kern="1200" cap="none" spc="0" normalizeH="0" baseline="0" noProof="0">
                <a:ln>
                  <a:noFill/>
                </a:ln>
                <a:solidFill>
                  <a:prstClr val="black"/>
                </a:solidFill>
                <a:effectLst/>
                <a:uLnTx/>
                <a:uFillTx/>
                <a:latin typeface="Tenorite"/>
                <a:ea typeface="+mn-ea"/>
                <a:cs typeface="+mn-cs"/>
              </a:rPr>
              <a:t>String Stream</a:t>
            </a:r>
          </a:p>
        </p:txBody>
      </p:sp>
      <p:sp>
        <p:nvSpPr>
          <p:cNvPr id="12" name="Text Placeholder 12">
            <a:extLst>
              <a:ext uri="{FF2B5EF4-FFF2-40B4-BE49-F238E27FC236}">
                <a16:creationId xmlns:a16="http://schemas.microsoft.com/office/drawing/2014/main" id="{7A80EC33-5260-4427-86EA-481684EE7077}"/>
              </a:ext>
            </a:extLst>
          </p:cNvPr>
          <p:cNvSpPr txBox="1">
            <a:spLocks/>
          </p:cNvSpPr>
          <p:nvPr/>
        </p:nvSpPr>
        <p:spPr>
          <a:xfrm>
            <a:off x="6300181" y="3227713"/>
            <a:ext cx="4031927" cy="5198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1" i="0" u="none" strike="noStrike" kern="1200" cap="none" spc="0" normalizeH="0" baseline="0" noProof="0">
                <a:ln>
                  <a:noFill/>
                </a:ln>
                <a:solidFill>
                  <a:prstClr val="black"/>
                </a:solidFill>
                <a:effectLst/>
                <a:uLnTx/>
                <a:uFillTx/>
                <a:latin typeface="Tenorite"/>
                <a:ea typeface="+mn-ea"/>
                <a:cs typeface="+mn-cs"/>
              </a:rPr>
              <a:t>Random Sending Time </a:t>
            </a:r>
          </a:p>
        </p:txBody>
      </p:sp>
      <p:pic>
        <p:nvPicPr>
          <p:cNvPr id="2050" name="Picture 2" descr="This may contain: a clipboard with a pencil and checklist on it, in black and white">
            <a:extLst>
              <a:ext uri="{FF2B5EF4-FFF2-40B4-BE49-F238E27FC236}">
                <a16:creationId xmlns:a16="http://schemas.microsoft.com/office/drawing/2014/main" id="{F79EF52E-FAA9-4EA1-8126-E210F539B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889" y="1886478"/>
            <a:ext cx="1163935" cy="11639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is may contain: a black and white clock icon with an arrow pointing in the opposite direction on a white background">
            <a:extLst>
              <a:ext uri="{FF2B5EF4-FFF2-40B4-BE49-F238E27FC236}">
                <a16:creationId xmlns:a16="http://schemas.microsoft.com/office/drawing/2014/main" id="{75DE942B-EEEA-4421-8A33-33E4F9EAD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2009" y="1814310"/>
            <a:ext cx="1308270" cy="130827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5">
            <a:extLst>
              <a:ext uri="{FF2B5EF4-FFF2-40B4-BE49-F238E27FC236}">
                <a16:creationId xmlns:a16="http://schemas.microsoft.com/office/drawing/2014/main" id="{CB91496B-556F-4DCC-B35A-B3EF1DDD829E}"/>
              </a:ext>
            </a:extLst>
          </p:cNvPr>
          <p:cNvSpPr txBox="1">
            <a:spLocks/>
          </p:cNvSpPr>
          <p:nvPr/>
        </p:nvSpPr>
        <p:spPr>
          <a:xfrm>
            <a:off x="890127" y="3785639"/>
            <a:ext cx="4367673" cy="28204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a:t>Store keylogger output.</a:t>
            </a:r>
          </a:p>
          <a:p>
            <a:pPr>
              <a:buFont typeface="Wingdings" panose="05000000000000000000" pitchFamily="2" charset="2"/>
              <a:buChar char="§"/>
            </a:pPr>
            <a:r>
              <a:rPr lang="en-US" sz="2000" b="1"/>
              <a:t>Fileless Operation:</a:t>
            </a:r>
          </a:p>
          <a:p>
            <a:pPr lvl="1">
              <a:buFont typeface="Wingdings" panose="05000000000000000000" pitchFamily="2" charset="2"/>
              <a:buChar char="§"/>
            </a:pPr>
            <a:r>
              <a:rPr lang="en-US" sz="2000" b="1"/>
              <a:t>Logs stored in RAM: </a:t>
            </a:r>
            <a:r>
              <a:rPr lang="en-US" sz="2000"/>
              <a:t>never touch disk.</a:t>
            </a:r>
          </a:p>
          <a:p>
            <a:pPr lvl="1">
              <a:buFont typeface="Wingdings" panose="05000000000000000000" pitchFamily="2" charset="2"/>
              <a:buChar char="§"/>
            </a:pPr>
            <a:r>
              <a:rPr lang="en-US" sz="2000" b="1"/>
              <a:t>Bypasses AV/EDR file scanners: </a:t>
            </a:r>
            <a:r>
              <a:rPr lang="en-US" sz="2000"/>
              <a:t>(no keylog.txt to detect).</a:t>
            </a:r>
            <a:endParaRPr lang="ar-EG" sz="2000"/>
          </a:p>
          <a:p>
            <a:pPr>
              <a:buFont typeface="Wingdings" panose="05000000000000000000" pitchFamily="2" charset="2"/>
              <a:buChar char="§"/>
            </a:pPr>
            <a:r>
              <a:rPr lang="en-US" sz="2000" b="1"/>
              <a:t>Empty itself after each send to C2 server .</a:t>
            </a:r>
          </a:p>
        </p:txBody>
      </p:sp>
      <p:sp>
        <p:nvSpPr>
          <p:cNvPr id="13" name="Content Placeholder 35">
            <a:extLst>
              <a:ext uri="{FF2B5EF4-FFF2-40B4-BE49-F238E27FC236}">
                <a16:creationId xmlns:a16="http://schemas.microsoft.com/office/drawing/2014/main" id="{B08D1EB2-55B6-4A26-A344-6C6C2D14D03A}"/>
              </a:ext>
            </a:extLst>
          </p:cNvPr>
          <p:cNvSpPr txBox="1">
            <a:spLocks/>
          </p:cNvSpPr>
          <p:nvPr/>
        </p:nvSpPr>
        <p:spPr>
          <a:xfrm>
            <a:off x="6424151" y="3871364"/>
            <a:ext cx="5053473" cy="22246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a:t>Sending keylogger output.</a:t>
            </a:r>
          </a:p>
          <a:p>
            <a:pPr>
              <a:buFont typeface="Wingdings" panose="05000000000000000000" pitchFamily="2" charset="2"/>
              <a:buChar char="§"/>
            </a:pPr>
            <a:r>
              <a:rPr lang="en-US" sz="2000" b="1"/>
              <a:t>Sends data to C2 server randomly </a:t>
            </a:r>
            <a:r>
              <a:rPr lang="en-US" sz="2000"/>
              <a:t>between 30 to 180 seconds.</a:t>
            </a:r>
          </a:p>
          <a:p>
            <a:pPr lvl="1">
              <a:buFont typeface="Wingdings" panose="05000000000000000000" pitchFamily="2" charset="2"/>
              <a:buChar char="§"/>
            </a:pPr>
            <a:r>
              <a:rPr lang="en-US" sz="2000"/>
              <a:t>Evades network behavior analysis.</a:t>
            </a:r>
          </a:p>
          <a:p>
            <a:pPr lvl="1">
              <a:buFont typeface="Wingdings" panose="05000000000000000000" pitchFamily="2" charset="2"/>
              <a:buChar char="§"/>
            </a:pPr>
            <a:r>
              <a:rPr lang="en-US" sz="2000"/>
              <a:t>Avoids pattern-based detection.</a:t>
            </a:r>
          </a:p>
          <a:p>
            <a:pPr lvl="1">
              <a:buFont typeface="Wingdings" panose="05000000000000000000" pitchFamily="2" charset="2"/>
              <a:buChar char="§"/>
            </a:pPr>
            <a:r>
              <a:rPr lang="en-US" sz="2000"/>
              <a:t>Looks like human traffic behavior.</a:t>
            </a:r>
          </a:p>
          <a:p>
            <a:pPr lvl="1">
              <a:buFont typeface="Wingdings" panose="05000000000000000000" pitchFamily="2" charset="2"/>
              <a:buChar char="§"/>
            </a:pPr>
            <a:endParaRPr lang="en-US" sz="1600" b="1"/>
          </a:p>
        </p:txBody>
      </p:sp>
    </p:spTree>
    <p:extLst>
      <p:ext uri="{BB962C8B-B14F-4D97-AF65-F5344CB8AC3E}">
        <p14:creationId xmlns:p14="http://schemas.microsoft.com/office/powerpoint/2010/main" val="2747424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D1C8-FBA9-A495-4FE4-5FCACC190916}"/>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33147104-8011-4E80-B525-D0FB8B51023B}"/>
              </a:ext>
            </a:extLst>
          </p:cNvPr>
          <p:cNvGrpSpPr/>
          <p:nvPr/>
        </p:nvGrpSpPr>
        <p:grpSpPr>
          <a:xfrm>
            <a:off x="381000" y="1030941"/>
            <a:ext cx="11429999" cy="5558699"/>
            <a:chOff x="1030947" y="194738"/>
            <a:chExt cx="10692286" cy="5878604"/>
          </a:xfrm>
        </p:grpSpPr>
        <p:grpSp>
          <p:nvGrpSpPr>
            <p:cNvPr id="20" name="Group 19">
              <a:extLst>
                <a:ext uri="{FF2B5EF4-FFF2-40B4-BE49-F238E27FC236}">
                  <a16:creationId xmlns:a16="http://schemas.microsoft.com/office/drawing/2014/main" id="{A1A580F7-D894-4EFA-B2AA-52FE865C4AD8}"/>
                </a:ext>
              </a:extLst>
            </p:cNvPr>
            <p:cNvGrpSpPr/>
            <p:nvPr/>
          </p:nvGrpSpPr>
          <p:grpSpPr>
            <a:xfrm>
              <a:off x="1030947" y="194738"/>
              <a:ext cx="10560414" cy="5878604"/>
              <a:chOff x="815794" y="481609"/>
              <a:chExt cx="10560414" cy="5878604"/>
            </a:xfrm>
          </p:grpSpPr>
          <p:pic>
            <p:nvPicPr>
              <p:cNvPr id="29" name="Picture 28">
                <a:extLst>
                  <a:ext uri="{FF2B5EF4-FFF2-40B4-BE49-F238E27FC236}">
                    <a16:creationId xmlns:a16="http://schemas.microsoft.com/office/drawing/2014/main" id="{80C770FA-C3B8-45B3-A537-92A0B6BA8FE3}"/>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0"/>
                        </a14:imgEffect>
                      </a14:imgLayer>
                    </a14:imgProps>
                  </a:ext>
                </a:extLst>
              </a:blip>
              <a:srcRect l="6693" t="7023" r="6691" b="7259"/>
              <a:stretch/>
            </p:blipFill>
            <p:spPr>
              <a:xfrm>
                <a:off x="815794" y="481609"/>
                <a:ext cx="10560414" cy="5878604"/>
              </a:xfrm>
              <a:prstGeom prst="rect">
                <a:avLst/>
              </a:prstGeom>
            </p:spPr>
          </p:pic>
          <p:pic>
            <p:nvPicPr>
              <p:cNvPr id="30" name="Picture 29">
                <a:extLst>
                  <a:ext uri="{FF2B5EF4-FFF2-40B4-BE49-F238E27FC236}">
                    <a16:creationId xmlns:a16="http://schemas.microsoft.com/office/drawing/2014/main" id="{2BCE4981-9330-43FA-AF1B-59AF93A0F283}"/>
                  </a:ext>
                </a:extLst>
              </p:cNvPr>
              <p:cNvPicPr>
                <a:picLocks noChangeAspect="1"/>
              </p:cNvPicPr>
              <p:nvPr/>
            </p:nvPicPr>
            <p:blipFill>
              <a:blip r:embed="rId5"/>
              <a:stretch>
                <a:fillRect/>
              </a:stretch>
            </p:blipFill>
            <p:spPr>
              <a:xfrm>
                <a:off x="2984557" y="1058364"/>
                <a:ext cx="2606501" cy="1837236"/>
              </a:xfrm>
              <a:prstGeom prst="rect">
                <a:avLst/>
              </a:prstGeom>
            </p:spPr>
          </p:pic>
          <p:pic>
            <p:nvPicPr>
              <p:cNvPr id="31" name="Picture 30">
                <a:extLst>
                  <a:ext uri="{FF2B5EF4-FFF2-40B4-BE49-F238E27FC236}">
                    <a16:creationId xmlns:a16="http://schemas.microsoft.com/office/drawing/2014/main" id="{43949E11-4B12-4D1E-AEB4-017C126D41B4}"/>
                  </a:ext>
                </a:extLst>
              </p:cNvPr>
              <p:cNvPicPr>
                <a:picLocks noChangeAspect="1"/>
              </p:cNvPicPr>
              <p:nvPr/>
            </p:nvPicPr>
            <p:blipFill>
              <a:blip r:embed="rId5"/>
              <a:stretch>
                <a:fillRect/>
              </a:stretch>
            </p:blipFill>
            <p:spPr>
              <a:xfrm>
                <a:off x="3020416" y="3936035"/>
                <a:ext cx="2606501" cy="1837236"/>
              </a:xfrm>
              <a:prstGeom prst="rect">
                <a:avLst/>
              </a:prstGeom>
            </p:spPr>
          </p:pic>
          <p:pic>
            <p:nvPicPr>
              <p:cNvPr id="32" name="Picture 31">
                <a:extLst>
                  <a:ext uri="{FF2B5EF4-FFF2-40B4-BE49-F238E27FC236}">
                    <a16:creationId xmlns:a16="http://schemas.microsoft.com/office/drawing/2014/main" id="{2647C640-AA3F-4CBE-97E4-36D3D868552A}"/>
                  </a:ext>
                </a:extLst>
              </p:cNvPr>
              <p:cNvPicPr>
                <a:picLocks noChangeAspect="1"/>
              </p:cNvPicPr>
              <p:nvPr/>
            </p:nvPicPr>
            <p:blipFill>
              <a:blip r:embed="rId5"/>
              <a:stretch>
                <a:fillRect/>
              </a:stretch>
            </p:blipFill>
            <p:spPr>
              <a:xfrm>
                <a:off x="8426132" y="1094220"/>
                <a:ext cx="2606501" cy="1837236"/>
              </a:xfrm>
              <a:prstGeom prst="rect">
                <a:avLst/>
              </a:prstGeom>
            </p:spPr>
          </p:pic>
          <p:pic>
            <p:nvPicPr>
              <p:cNvPr id="33" name="Picture 32">
                <a:extLst>
                  <a:ext uri="{FF2B5EF4-FFF2-40B4-BE49-F238E27FC236}">
                    <a16:creationId xmlns:a16="http://schemas.microsoft.com/office/drawing/2014/main" id="{0DAB64B8-9190-4645-90DA-468C319537F4}"/>
                  </a:ext>
                </a:extLst>
              </p:cNvPr>
              <p:cNvPicPr>
                <a:picLocks noChangeAspect="1"/>
              </p:cNvPicPr>
              <p:nvPr/>
            </p:nvPicPr>
            <p:blipFill>
              <a:blip r:embed="rId5"/>
              <a:stretch>
                <a:fillRect/>
              </a:stretch>
            </p:blipFill>
            <p:spPr>
              <a:xfrm>
                <a:off x="8372343" y="4115328"/>
                <a:ext cx="2606501" cy="1837236"/>
              </a:xfrm>
              <a:prstGeom prst="rect">
                <a:avLst/>
              </a:prstGeom>
            </p:spPr>
          </p:pic>
          <p:pic>
            <p:nvPicPr>
              <p:cNvPr id="34" name="Picture 33">
                <a:extLst>
                  <a:ext uri="{FF2B5EF4-FFF2-40B4-BE49-F238E27FC236}">
                    <a16:creationId xmlns:a16="http://schemas.microsoft.com/office/drawing/2014/main" id="{C5528D24-3440-495E-9768-B34EC42030FB}"/>
                  </a:ext>
                </a:extLst>
              </p:cNvPr>
              <p:cNvPicPr>
                <a:picLocks noChangeAspect="1"/>
              </p:cNvPicPr>
              <p:nvPr/>
            </p:nvPicPr>
            <p:blipFill>
              <a:blip r:embed="rId6"/>
              <a:stretch>
                <a:fillRect/>
              </a:stretch>
            </p:blipFill>
            <p:spPr>
              <a:xfrm>
                <a:off x="1551100" y="1843613"/>
                <a:ext cx="1057423" cy="1240246"/>
              </a:xfrm>
              <a:prstGeom prst="rect">
                <a:avLst/>
              </a:prstGeom>
            </p:spPr>
          </p:pic>
          <p:pic>
            <p:nvPicPr>
              <p:cNvPr id="35" name="Picture 34">
                <a:extLst>
                  <a:ext uri="{FF2B5EF4-FFF2-40B4-BE49-F238E27FC236}">
                    <a16:creationId xmlns:a16="http://schemas.microsoft.com/office/drawing/2014/main" id="{B19B3D0A-F80F-48D4-B33B-D600BF71F103}"/>
                  </a:ext>
                </a:extLst>
              </p:cNvPr>
              <p:cNvPicPr>
                <a:picLocks noChangeAspect="1"/>
              </p:cNvPicPr>
              <p:nvPr/>
            </p:nvPicPr>
            <p:blipFill>
              <a:blip r:embed="rId6"/>
              <a:stretch>
                <a:fillRect/>
              </a:stretch>
            </p:blipFill>
            <p:spPr>
              <a:xfrm>
                <a:off x="6871756" y="1892917"/>
                <a:ext cx="1057423" cy="1141637"/>
              </a:xfrm>
              <a:prstGeom prst="rect">
                <a:avLst/>
              </a:prstGeom>
            </p:spPr>
          </p:pic>
          <p:pic>
            <p:nvPicPr>
              <p:cNvPr id="37" name="Picture 36">
                <a:extLst>
                  <a:ext uri="{FF2B5EF4-FFF2-40B4-BE49-F238E27FC236}">
                    <a16:creationId xmlns:a16="http://schemas.microsoft.com/office/drawing/2014/main" id="{49D34DD6-8CAD-4C3C-BC20-6DB606BE0338}"/>
                  </a:ext>
                </a:extLst>
              </p:cNvPr>
              <p:cNvPicPr>
                <a:picLocks noChangeAspect="1"/>
              </p:cNvPicPr>
              <p:nvPr/>
            </p:nvPicPr>
            <p:blipFill>
              <a:blip r:embed="rId6"/>
              <a:stretch>
                <a:fillRect/>
              </a:stretch>
            </p:blipFill>
            <p:spPr>
              <a:xfrm>
                <a:off x="1551100" y="4854653"/>
                <a:ext cx="1057423" cy="1240246"/>
              </a:xfrm>
              <a:prstGeom prst="rect">
                <a:avLst/>
              </a:prstGeom>
            </p:spPr>
          </p:pic>
          <p:pic>
            <p:nvPicPr>
              <p:cNvPr id="38" name="Picture 37">
                <a:extLst>
                  <a:ext uri="{FF2B5EF4-FFF2-40B4-BE49-F238E27FC236}">
                    <a16:creationId xmlns:a16="http://schemas.microsoft.com/office/drawing/2014/main" id="{306D0109-A57B-4147-A96B-B88BB0B090D5}"/>
                  </a:ext>
                </a:extLst>
              </p:cNvPr>
              <p:cNvPicPr>
                <a:picLocks noChangeAspect="1"/>
              </p:cNvPicPr>
              <p:nvPr/>
            </p:nvPicPr>
            <p:blipFill>
              <a:blip r:embed="rId6"/>
              <a:stretch>
                <a:fillRect/>
              </a:stretch>
            </p:blipFill>
            <p:spPr>
              <a:xfrm>
                <a:off x="6938682" y="4900577"/>
                <a:ext cx="1138311" cy="1240246"/>
              </a:xfrm>
              <a:prstGeom prst="rect">
                <a:avLst/>
              </a:prstGeom>
            </p:spPr>
          </p:pic>
        </p:grpSp>
        <p:sp>
          <p:nvSpPr>
            <p:cNvPr id="21" name="Text Placeholder 12">
              <a:extLst>
                <a:ext uri="{FF2B5EF4-FFF2-40B4-BE49-F238E27FC236}">
                  <a16:creationId xmlns:a16="http://schemas.microsoft.com/office/drawing/2014/main" id="{8D14FA62-1CB1-491D-BF93-676B3EC3FEF8}"/>
                </a:ext>
              </a:extLst>
            </p:cNvPr>
            <p:cNvSpPr txBox="1">
              <a:spLocks/>
            </p:cNvSpPr>
            <p:nvPr/>
          </p:nvSpPr>
          <p:spPr>
            <a:xfrm>
              <a:off x="2905916" y="520373"/>
              <a:ext cx="3225943" cy="21197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prstClr val="black"/>
                  </a:solidFill>
                  <a:effectLst/>
                  <a:uLnTx/>
                  <a:uFillTx/>
                  <a:latin typeface="Tenorite"/>
                  <a:ea typeface="+mn-ea"/>
                  <a:cs typeface="+mn-cs"/>
                </a:rPr>
                <a:t>Introduction</a:t>
              </a:r>
            </a:p>
            <a:p>
              <a:pPr>
                <a:defRPr/>
              </a:pPr>
              <a:r>
                <a:rPr kumimoji="0" lang="en-US" sz="2000" i="0" u="none" strike="noStrike" kern="1200" cap="none" spc="0" normalizeH="0" baseline="0" noProof="0">
                  <a:ln>
                    <a:noFill/>
                  </a:ln>
                  <a:solidFill>
                    <a:prstClr val="black"/>
                  </a:solidFill>
                  <a:effectLst/>
                  <a:uLnTx/>
                  <a:uFillTx/>
                  <a:latin typeface="Tenorite"/>
                  <a:ea typeface="+mn-ea"/>
                  <a:cs typeface="+mn-cs"/>
                </a:rPr>
                <a:t>The Problem &amp; Scenarios</a:t>
              </a:r>
            </a:p>
            <a:p>
              <a:pPr>
                <a:defRPr/>
              </a:pPr>
              <a:r>
                <a:rPr kumimoji="0" lang="en-US" sz="2000" i="0" u="none" strike="noStrike" kern="1200" cap="none" spc="0" normalizeH="0" baseline="0" noProof="0">
                  <a:ln>
                    <a:noFill/>
                  </a:ln>
                  <a:solidFill>
                    <a:prstClr val="black"/>
                  </a:solidFill>
                  <a:effectLst/>
                  <a:uLnTx/>
                  <a:uFillTx/>
                  <a:latin typeface="Tenorite"/>
                  <a:ea typeface="+mn-ea"/>
                  <a:cs typeface="+mn-cs"/>
                </a:rPr>
                <a:t>Our Goal &amp; Approach</a:t>
              </a:r>
            </a:p>
            <a:p>
              <a:pPr>
                <a:defRPr/>
              </a:pPr>
              <a:r>
                <a:rPr kumimoji="0" lang="en-US" sz="2000" i="0" u="none" strike="noStrike" kern="1200" cap="none" spc="0" normalizeH="0" baseline="0" noProof="0">
                  <a:ln>
                    <a:noFill/>
                  </a:ln>
                  <a:solidFill>
                    <a:prstClr val="black"/>
                  </a:solidFill>
                  <a:effectLst/>
                  <a:uLnTx/>
                  <a:uFillTx/>
                  <a:latin typeface="Tenorite"/>
                  <a:ea typeface="+mn-ea"/>
                  <a:cs typeface="+mn-cs"/>
                </a:rPr>
                <a:t>Attack Chain</a:t>
              </a:r>
            </a:p>
          </p:txBody>
        </p:sp>
        <p:sp>
          <p:nvSpPr>
            <p:cNvPr id="22" name="Text Placeholder 12">
              <a:extLst>
                <a:ext uri="{FF2B5EF4-FFF2-40B4-BE49-F238E27FC236}">
                  <a16:creationId xmlns:a16="http://schemas.microsoft.com/office/drawing/2014/main" id="{382AFC40-B711-48C0-9BCF-04D06612B56C}"/>
                </a:ext>
              </a:extLst>
            </p:cNvPr>
            <p:cNvSpPr txBox="1">
              <a:spLocks/>
            </p:cNvSpPr>
            <p:nvPr/>
          </p:nvSpPr>
          <p:spPr>
            <a:xfrm>
              <a:off x="8365418" y="529339"/>
              <a:ext cx="3225943" cy="21197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prstClr val="black"/>
                  </a:solidFill>
                  <a:effectLst/>
                  <a:uLnTx/>
                  <a:uFillTx/>
                  <a:latin typeface="Tenorite"/>
                  <a:ea typeface="+mn-ea"/>
                  <a:cs typeface="+mn-cs"/>
                </a:rPr>
                <a:t>Anti-virus Bypass Techniques</a:t>
              </a:r>
            </a:p>
            <a:p>
              <a:pPr>
                <a:defRPr/>
              </a:pPr>
              <a:r>
                <a:rPr kumimoji="0" lang="en-US" sz="2000" i="0" u="none" strike="noStrike" kern="1200" cap="none" spc="0" normalizeH="0" baseline="0" noProof="0">
                  <a:ln>
                    <a:noFill/>
                  </a:ln>
                  <a:solidFill>
                    <a:prstClr val="black"/>
                  </a:solidFill>
                  <a:effectLst/>
                  <a:uLnTx/>
                  <a:uFillTx/>
                  <a:latin typeface="Tenorite"/>
                  <a:ea typeface="+mn-ea"/>
                  <a:cs typeface="+mn-cs"/>
                </a:rPr>
                <a:t>Pointer Obfuscation</a:t>
              </a:r>
            </a:p>
            <a:p>
              <a:pPr>
                <a:defRPr/>
              </a:pPr>
              <a:r>
                <a:rPr kumimoji="0" lang="en-US" sz="2000" i="0" u="none" strike="noStrike" kern="1200" cap="none" spc="0" normalizeH="0" baseline="0" noProof="0">
                  <a:ln>
                    <a:noFill/>
                  </a:ln>
                  <a:solidFill>
                    <a:prstClr val="black"/>
                  </a:solidFill>
                  <a:effectLst/>
                  <a:uLnTx/>
                  <a:uFillTx/>
                  <a:latin typeface="Tenorite"/>
                  <a:ea typeface="+mn-ea"/>
                  <a:cs typeface="+mn-cs"/>
                </a:rPr>
                <a:t>Unhooking</a:t>
              </a:r>
            </a:p>
          </p:txBody>
        </p:sp>
        <p:sp>
          <p:nvSpPr>
            <p:cNvPr id="23" name="Text Placeholder 12">
              <a:extLst>
                <a:ext uri="{FF2B5EF4-FFF2-40B4-BE49-F238E27FC236}">
                  <a16:creationId xmlns:a16="http://schemas.microsoft.com/office/drawing/2014/main" id="{11D89721-A24F-4A59-A68E-6424A61E085A}"/>
                </a:ext>
              </a:extLst>
            </p:cNvPr>
            <p:cNvSpPr txBox="1">
              <a:spLocks/>
            </p:cNvSpPr>
            <p:nvPr/>
          </p:nvSpPr>
          <p:spPr>
            <a:xfrm>
              <a:off x="2861094" y="3516539"/>
              <a:ext cx="3515995" cy="21197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prstClr val="black"/>
                  </a:solidFill>
                  <a:effectLst/>
                  <a:uLnTx/>
                  <a:uFillTx/>
                  <a:latin typeface="Tenorite"/>
                  <a:ea typeface="+mn-ea"/>
                  <a:cs typeface="+mn-cs"/>
                </a:rPr>
                <a:t>Malware Capabilities</a:t>
              </a:r>
            </a:p>
            <a:p>
              <a:pPr>
                <a:defRPr/>
              </a:pPr>
              <a:r>
                <a:rPr kumimoji="0" lang="en-US" sz="2000" i="0" u="none" strike="noStrike" kern="1200" cap="none" spc="0" normalizeH="0" baseline="0" noProof="0">
                  <a:ln>
                    <a:noFill/>
                  </a:ln>
                  <a:solidFill>
                    <a:prstClr val="black"/>
                  </a:solidFill>
                  <a:effectLst/>
                  <a:uLnTx/>
                  <a:uFillTx/>
                  <a:latin typeface="Tenorite"/>
                  <a:ea typeface="+mn-ea"/>
                  <a:cs typeface="+mn-cs"/>
                </a:rPr>
                <a:t>Keylogger </a:t>
              </a:r>
            </a:p>
            <a:p>
              <a:pPr>
                <a:defRPr/>
              </a:pPr>
              <a:r>
                <a:rPr kumimoji="0" lang="en-US" sz="2000" i="0" u="none" strike="noStrike" kern="1200" cap="none" spc="0" normalizeH="0" baseline="0" noProof="0">
                  <a:ln>
                    <a:noFill/>
                  </a:ln>
                  <a:solidFill>
                    <a:prstClr val="black"/>
                  </a:solidFill>
                  <a:effectLst/>
                  <a:uLnTx/>
                  <a:uFillTx/>
                  <a:latin typeface="Tenorite"/>
                  <a:ea typeface="+mn-ea"/>
                  <a:cs typeface="+mn-cs"/>
                </a:rPr>
                <a:t>Hardware Extractor</a:t>
              </a:r>
            </a:p>
            <a:p>
              <a:pPr>
                <a:defRPr/>
              </a:pPr>
              <a:r>
                <a:rPr kumimoji="0" lang="en-US" sz="2000" i="0" u="none" strike="noStrike" kern="1200" cap="none" spc="0" normalizeH="0" baseline="0" noProof="0">
                  <a:ln>
                    <a:noFill/>
                  </a:ln>
                  <a:solidFill>
                    <a:prstClr val="black"/>
                  </a:solidFill>
                  <a:effectLst/>
                  <a:uLnTx/>
                  <a:uFillTx/>
                  <a:latin typeface="Tenorite"/>
                  <a:ea typeface="+mn-ea"/>
                  <a:cs typeface="+mn-cs"/>
                </a:rPr>
                <a:t>Data Exfiltration via </a:t>
              </a:r>
              <a:br>
                <a:rPr kumimoji="0" lang="en-US" sz="2000" i="0" u="none" strike="noStrike" kern="1200" cap="none" spc="0" normalizeH="0" baseline="0" noProof="0">
                  <a:ln>
                    <a:noFill/>
                  </a:ln>
                  <a:solidFill>
                    <a:prstClr val="black"/>
                  </a:solidFill>
                  <a:effectLst/>
                  <a:uLnTx/>
                  <a:uFillTx/>
                  <a:latin typeface="Tenorite"/>
                  <a:ea typeface="+mn-ea"/>
                  <a:cs typeface="+mn-cs"/>
                </a:rPr>
              </a:br>
              <a:r>
                <a:rPr kumimoji="0" lang="en-US" sz="2000" i="0" u="none" strike="noStrike" kern="1200" cap="none" spc="0" normalizeH="0" baseline="0" noProof="0">
                  <a:ln>
                    <a:noFill/>
                  </a:ln>
                  <a:solidFill>
                    <a:prstClr val="black"/>
                  </a:solidFill>
                  <a:effectLst/>
                  <a:uLnTx/>
                  <a:uFillTx/>
                  <a:latin typeface="Tenorite"/>
                  <a:ea typeface="+mn-ea"/>
                  <a:cs typeface="+mn-cs"/>
                </a:rPr>
                <a:t>Telegram</a:t>
              </a:r>
            </a:p>
          </p:txBody>
        </p:sp>
        <p:sp>
          <p:nvSpPr>
            <p:cNvPr id="24" name="Text Placeholder 12">
              <a:extLst>
                <a:ext uri="{FF2B5EF4-FFF2-40B4-BE49-F238E27FC236}">
                  <a16:creationId xmlns:a16="http://schemas.microsoft.com/office/drawing/2014/main" id="{C8E98ABF-2B28-46EB-B810-6D2769F900FB}"/>
                </a:ext>
              </a:extLst>
            </p:cNvPr>
            <p:cNvSpPr txBox="1">
              <a:spLocks/>
            </p:cNvSpPr>
            <p:nvPr/>
          </p:nvSpPr>
          <p:spPr>
            <a:xfrm>
              <a:off x="8359234" y="3516539"/>
              <a:ext cx="3363999" cy="21197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prstClr val="black"/>
                  </a:solidFill>
                  <a:effectLst/>
                  <a:uLnTx/>
                  <a:uFillTx/>
                  <a:latin typeface="Tenorite"/>
                  <a:ea typeface="+mn-ea"/>
                  <a:cs typeface="+mn-cs"/>
                </a:rPr>
                <a:t>Walkthrough</a:t>
              </a:r>
            </a:p>
            <a:p>
              <a:pPr>
                <a:defRPr/>
              </a:pPr>
              <a:r>
                <a:rPr lang="en-US" sz="1800">
                  <a:solidFill>
                    <a:prstClr val="black"/>
                  </a:solidFill>
                  <a:latin typeface="Tenorite"/>
                </a:rPr>
                <a:t>Timeline</a:t>
              </a:r>
            </a:p>
            <a:p>
              <a:pPr>
                <a:defRPr/>
              </a:pPr>
              <a:r>
                <a:rPr kumimoji="0" lang="en-US" sz="1800" i="0" u="none" strike="noStrike" kern="1200" cap="none" spc="0" normalizeH="0" baseline="0" noProof="0">
                  <a:ln>
                    <a:noFill/>
                  </a:ln>
                  <a:solidFill>
                    <a:prstClr val="black"/>
                  </a:solidFill>
                  <a:effectLst/>
                  <a:uLnTx/>
                  <a:uFillTx/>
                  <a:latin typeface="Tenorite"/>
                  <a:ea typeface="+mn-ea"/>
                  <a:cs typeface="+mn-cs"/>
                </a:rPr>
                <a:t>Results</a:t>
              </a:r>
            </a:p>
            <a:p>
              <a:pPr>
                <a:defRPr/>
              </a:pPr>
              <a:r>
                <a:rPr lang="en-US" sz="1800">
                  <a:solidFill>
                    <a:prstClr val="black"/>
                  </a:solidFill>
                  <a:latin typeface="Tenorite"/>
                </a:rPr>
                <a:t>Execution walkthrough</a:t>
              </a:r>
              <a:endParaRPr kumimoji="0" lang="en-US" sz="1800" i="0" u="none" strike="noStrike" kern="1200" cap="none" spc="0" normalizeH="0" baseline="0" noProof="0">
                <a:ln>
                  <a:noFill/>
                </a:ln>
                <a:solidFill>
                  <a:prstClr val="black"/>
                </a:solidFill>
                <a:effectLst/>
                <a:uLnTx/>
                <a:uFillTx/>
                <a:latin typeface="Tenorite"/>
                <a:ea typeface="+mn-ea"/>
                <a:cs typeface="+mn-cs"/>
              </a:endParaRPr>
            </a:p>
          </p:txBody>
        </p:sp>
        <p:pic>
          <p:nvPicPr>
            <p:cNvPr id="25" name="Picture 2" descr="Introduction Icon PNG Images, Vectors ...">
              <a:extLst>
                <a:ext uri="{FF2B5EF4-FFF2-40B4-BE49-F238E27FC236}">
                  <a16:creationId xmlns:a16="http://schemas.microsoft.com/office/drawing/2014/main" id="{B41D05BB-E7B0-4EAF-8F0D-5820FA3E11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9943" y="1743903"/>
              <a:ext cx="865922" cy="8659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8375078-4085-4CFB-996D-F626E8EC6A20}"/>
                </a:ext>
              </a:extLst>
            </p:cNvPr>
            <p:cNvPicPr>
              <a:picLocks noChangeAspect="1"/>
            </p:cNvPicPr>
            <p:nvPr/>
          </p:nvPicPr>
          <p:blipFill>
            <a:blip r:embed="rId8"/>
            <a:stretch>
              <a:fillRect/>
            </a:stretch>
          </p:blipFill>
          <p:spPr>
            <a:xfrm>
              <a:off x="7257340" y="1743903"/>
              <a:ext cx="850251" cy="864826"/>
            </a:xfrm>
            <a:prstGeom prst="rect">
              <a:avLst/>
            </a:prstGeom>
          </p:spPr>
        </p:pic>
        <p:pic>
          <p:nvPicPr>
            <p:cNvPr id="27" name="Picture 26">
              <a:extLst>
                <a:ext uri="{FF2B5EF4-FFF2-40B4-BE49-F238E27FC236}">
                  <a16:creationId xmlns:a16="http://schemas.microsoft.com/office/drawing/2014/main" id="{9C577E50-00A6-4BA2-909C-9695F247FA64}"/>
                </a:ext>
              </a:extLst>
            </p:cNvPr>
            <p:cNvPicPr>
              <a:picLocks noChangeAspect="1"/>
            </p:cNvPicPr>
            <p:nvPr/>
          </p:nvPicPr>
          <p:blipFill>
            <a:blip r:embed="rId9"/>
            <a:stretch>
              <a:fillRect/>
            </a:stretch>
          </p:blipFill>
          <p:spPr>
            <a:xfrm>
              <a:off x="1807950" y="4800867"/>
              <a:ext cx="865905" cy="864826"/>
            </a:xfrm>
            <a:prstGeom prst="rect">
              <a:avLst/>
            </a:prstGeom>
          </p:spPr>
        </p:pic>
        <p:pic>
          <p:nvPicPr>
            <p:cNvPr id="28" name="Picture 27">
              <a:extLst>
                <a:ext uri="{FF2B5EF4-FFF2-40B4-BE49-F238E27FC236}">
                  <a16:creationId xmlns:a16="http://schemas.microsoft.com/office/drawing/2014/main" id="{27DA9FCA-9490-4028-B6CF-94C8867F6A7D}"/>
                </a:ext>
              </a:extLst>
            </p:cNvPr>
            <p:cNvPicPr>
              <a:picLocks noChangeAspect="1"/>
            </p:cNvPicPr>
            <p:nvPr/>
          </p:nvPicPr>
          <p:blipFill>
            <a:blip r:embed="rId10"/>
            <a:stretch>
              <a:fillRect/>
            </a:stretch>
          </p:blipFill>
          <p:spPr>
            <a:xfrm>
              <a:off x="7241670" y="4800867"/>
              <a:ext cx="865921" cy="864826"/>
            </a:xfrm>
            <a:prstGeom prst="rect">
              <a:avLst/>
            </a:prstGeom>
          </p:spPr>
        </p:pic>
      </p:grpSp>
      <p:sp>
        <p:nvSpPr>
          <p:cNvPr id="18" name="Title 1">
            <a:extLst>
              <a:ext uri="{FF2B5EF4-FFF2-40B4-BE49-F238E27FC236}">
                <a16:creationId xmlns:a16="http://schemas.microsoft.com/office/drawing/2014/main" id="{9C6DA197-71F4-492E-91AF-02AC165F075A}"/>
              </a:ext>
            </a:extLst>
          </p:cNvPr>
          <p:cNvSpPr>
            <a:spLocks noGrp="1"/>
          </p:cNvSpPr>
          <p:nvPr>
            <p:ph type="title"/>
          </p:nvPr>
        </p:nvSpPr>
        <p:spPr>
          <a:xfrm>
            <a:off x="293618" y="125485"/>
            <a:ext cx="5540232" cy="762581"/>
          </a:xfrm>
        </p:spPr>
        <p:txBody>
          <a:bodyPr>
            <a:normAutofit/>
          </a:bodyPr>
          <a:lstStyle/>
          <a:p>
            <a:r>
              <a:rPr lang="en-US" sz="4000" b="1" kern="1200">
                <a:solidFill>
                  <a:srgbClr val="000000"/>
                </a:solidFill>
                <a:effectLst/>
                <a:latin typeface="Aptos Display" panose="020B0004020202020204" pitchFamily="34" charset="0"/>
                <a:ea typeface="+mj-ea"/>
                <a:cs typeface="+mj-cs"/>
              </a:rPr>
              <a:t>Presentation Structure</a:t>
            </a:r>
            <a:endParaRPr lang="en-US" sz="4000" b="1"/>
          </a:p>
        </p:txBody>
      </p:sp>
      <p:sp>
        <p:nvSpPr>
          <p:cNvPr id="68" name="Slide Number Placeholder 67">
            <a:extLst>
              <a:ext uri="{FF2B5EF4-FFF2-40B4-BE49-F238E27FC236}">
                <a16:creationId xmlns:a16="http://schemas.microsoft.com/office/drawing/2014/main" id="{1F2FE471-747B-FB24-8540-7460C9E96908}"/>
              </a:ext>
            </a:extLst>
          </p:cNvPr>
          <p:cNvSpPr>
            <a:spLocks noGrp="1"/>
          </p:cNvSpPr>
          <p:nvPr>
            <p:ph type="sldNum" sz="quarter" idx="13"/>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E335F6EA-15CE-42F8-BC6D-264E6AA3D1D9}"/>
              </a:ext>
            </a:extLst>
          </p:cNvPr>
          <p:cNvPicPr>
            <a:picLocks noChangeAspect="1"/>
          </p:cNvPicPr>
          <p:nvPr/>
        </p:nvPicPr>
        <p:blipFill rotWithShape="1">
          <a:blip r:embed="rId11"/>
          <a:srcRect l="14" b="31067"/>
          <a:stretch/>
        </p:blipFill>
        <p:spPr>
          <a:xfrm>
            <a:off x="10058400" y="0"/>
            <a:ext cx="2133600" cy="1195157"/>
          </a:xfrm>
          <a:prstGeom prst="rect">
            <a:avLst/>
          </a:prstGeom>
        </p:spPr>
      </p:pic>
    </p:spTree>
    <p:extLst>
      <p:ext uri="{BB962C8B-B14F-4D97-AF65-F5344CB8AC3E}">
        <p14:creationId xmlns:p14="http://schemas.microsoft.com/office/powerpoint/2010/main" val="2664163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D2C90-71E7-75D7-CA03-F8896E893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468C3-740A-1A01-6ECD-659C58148D2C}"/>
              </a:ext>
            </a:extLst>
          </p:cNvPr>
          <p:cNvSpPr>
            <a:spLocks noGrp="1"/>
          </p:cNvSpPr>
          <p:nvPr>
            <p:ph type="title"/>
          </p:nvPr>
        </p:nvSpPr>
        <p:spPr>
          <a:xfrm>
            <a:off x="629437" y="631776"/>
            <a:ext cx="8215258" cy="519826"/>
          </a:xfrm>
        </p:spPr>
        <p:txBody>
          <a:bodyPr>
            <a:noAutofit/>
          </a:bodyPr>
          <a:lstStyle/>
          <a:p>
            <a:r>
              <a:rPr lang="en-US" sz="4000" b="1"/>
              <a:t>Target profiler</a:t>
            </a:r>
          </a:p>
        </p:txBody>
      </p:sp>
      <p:sp>
        <p:nvSpPr>
          <p:cNvPr id="68" name="Slide Number Placeholder 67">
            <a:extLst>
              <a:ext uri="{FF2B5EF4-FFF2-40B4-BE49-F238E27FC236}">
                <a16:creationId xmlns:a16="http://schemas.microsoft.com/office/drawing/2014/main" id="{F5EE86CD-8E37-7865-94EB-C05CA32EF14C}"/>
              </a:ext>
            </a:extLst>
          </p:cNvPr>
          <p:cNvSpPr>
            <a:spLocks noGrp="1"/>
          </p:cNvSpPr>
          <p:nvPr>
            <p:ph type="sldNum" sz="quarter" idx="13"/>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graphicFrame>
        <p:nvGraphicFramePr>
          <p:cNvPr id="6" name="Content Placeholder 2">
            <a:extLst>
              <a:ext uri="{FF2B5EF4-FFF2-40B4-BE49-F238E27FC236}">
                <a16:creationId xmlns:a16="http://schemas.microsoft.com/office/drawing/2014/main" id="{B1559FAD-4A61-89E0-AE7B-6E899305D0D6}"/>
              </a:ext>
            </a:extLst>
          </p:cNvPr>
          <p:cNvGraphicFramePr>
            <a:graphicFrameLocks/>
          </p:cNvGraphicFramePr>
          <p:nvPr>
            <p:extLst>
              <p:ext uri="{D42A27DB-BD31-4B8C-83A1-F6EECF244321}">
                <p14:modId xmlns:p14="http://schemas.microsoft.com/office/powerpoint/2010/main" val="328703433"/>
              </p:ext>
            </p:extLst>
          </p:nvPr>
        </p:nvGraphicFramePr>
        <p:xfrm>
          <a:off x="629437" y="1623627"/>
          <a:ext cx="10927829" cy="454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0376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0E7FC-5642-0B85-EF08-C157EF2375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875657-22E9-423E-F20C-B8C65B89E495}"/>
              </a:ext>
            </a:extLst>
          </p:cNvPr>
          <p:cNvSpPr>
            <a:spLocks noGrp="1"/>
          </p:cNvSpPr>
          <p:nvPr>
            <p:ph type="title"/>
          </p:nvPr>
        </p:nvSpPr>
        <p:spPr>
          <a:xfrm>
            <a:off x="2096836" y="49344"/>
            <a:ext cx="6897057" cy="762373"/>
          </a:xfrm>
        </p:spPr>
        <p:txBody>
          <a:bodyPr>
            <a:normAutofit/>
          </a:bodyPr>
          <a:lstStyle/>
          <a:p>
            <a:pPr lvl="1"/>
            <a:r>
              <a:rPr lang="en-US" sz="4000" b="1">
                <a:latin typeface="+mj-lt"/>
              </a:rPr>
              <a:t>Execution Flow</a:t>
            </a:r>
          </a:p>
        </p:txBody>
      </p:sp>
      <p:sp>
        <p:nvSpPr>
          <p:cNvPr id="5" name="Slide Number Placeholder 4">
            <a:extLst>
              <a:ext uri="{FF2B5EF4-FFF2-40B4-BE49-F238E27FC236}">
                <a16:creationId xmlns:a16="http://schemas.microsoft.com/office/drawing/2014/main" id="{A7E776C3-35E6-BF47-63BD-6CCF1949A4C5}"/>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13" name="Content Placeholder 12" descr="A diagram of a computer flow&#10;&#10;AI-generated content may be incorrect.">
            <a:extLst>
              <a:ext uri="{FF2B5EF4-FFF2-40B4-BE49-F238E27FC236}">
                <a16:creationId xmlns:a16="http://schemas.microsoft.com/office/drawing/2014/main" id="{9923D552-6D30-E78C-7FF0-5DEBF3E2A6A6}"/>
              </a:ext>
            </a:extLst>
          </p:cNvPr>
          <p:cNvPicPr>
            <a:picLocks noGrp="1" noChangeAspect="1"/>
          </p:cNvPicPr>
          <p:nvPr>
            <p:ph sz="half" idx="16"/>
          </p:nvPr>
        </p:nvPicPr>
        <p:blipFill>
          <a:blip r:embed="rId3">
            <a:extLst>
              <a:ext uri="{28A0092B-C50C-407E-A947-70E740481C1C}">
                <a14:useLocalDpi xmlns:a14="http://schemas.microsoft.com/office/drawing/2010/main" val="0"/>
              </a:ext>
            </a:extLst>
          </a:blip>
          <a:srcRect l="2425" t="2688" r="3838" b="16832"/>
          <a:stretch/>
        </p:blipFill>
        <p:spPr>
          <a:xfrm>
            <a:off x="7335520" y="1076960"/>
            <a:ext cx="4714240" cy="5090160"/>
          </a:xfrm>
        </p:spPr>
      </p:pic>
      <p:sp>
        <p:nvSpPr>
          <p:cNvPr id="15" name="TextBox 14">
            <a:extLst>
              <a:ext uri="{FF2B5EF4-FFF2-40B4-BE49-F238E27FC236}">
                <a16:creationId xmlns:a16="http://schemas.microsoft.com/office/drawing/2014/main" id="{398F98C4-09FB-81EA-0CBF-19D31B8200CC}"/>
              </a:ext>
            </a:extLst>
          </p:cNvPr>
          <p:cNvSpPr txBox="1"/>
          <p:nvPr/>
        </p:nvSpPr>
        <p:spPr>
          <a:xfrm>
            <a:off x="314960" y="1002161"/>
            <a:ext cx="6897056" cy="5632311"/>
          </a:xfrm>
          <a:prstGeom prst="rect">
            <a:avLst/>
          </a:prstGeom>
          <a:noFill/>
        </p:spPr>
        <p:txBody>
          <a:bodyPr wrap="square">
            <a:spAutoFit/>
          </a:bodyPr>
          <a:lstStyle/>
          <a:p>
            <a:pPr>
              <a:buNone/>
            </a:pPr>
            <a:r>
              <a:rPr lang="en-US" b="1"/>
              <a:t>1-Initialize COM</a:t>
            </a:r>
            <a:endParaRPr lang="en-US"/>
          </a:p>
          <a:p>
            <a:pPr>
              <a:buFont typeface="Arial" panose="020B0604020202020204" pitchFamily="34" charset="0"/>
              <a:buChar char="•"/>
            </a:pPr>
            <a:r>
              <a:rPr lang="en-US"/>
              <a:t>COM = Component Object Model (Windows' way to let programs talk to each other)</a:t>
            </a:r>
          </a:p>
          <a:p>
            <a:pPr>
              <a:buFont typeface="Arial" panose="020B0604020202020204" pitchFamily="34" charset="0"/>
              <a:buChar char="•"/>
            </a:pPr>
            <a:r>
              <a:rPr lang="en-US"/>
              <a:t>Required for accessing Windows management services</a:t>
            </a:r>
          </a:p>
          <a:p>
            <a:pPr>
              <a:buNone/>
            </a:pPr>
            <a:endParaRPr lang="en-US" b="1"/>
          </a:p>
          <a:p>
            <a:pPr>
              <a:buNone/>
            </a:pPr>
            <a:r>
              <a:rPr lang="en-US" b="1"/>
              <a:t> 2-Connect to WMI (root\cimv2)</a:t>
            </a:r>
            <a:endParaRPr lang="en-US"/>
          </a:p>
          <a:p>
            <a:pPr>
              <a:buFont typeface="Arial" panose="020B0604020202020204" pitchFamily="34" charset="0"/>
              <a:buChar char="•"/>
            </a:pPr>
            <a:r>
              <a:rPr lang="en-US"/>
              <a:t>ROOT\CIMV2 = Windows' main hardware info database</a:t>
            </a:r>
          </a:p>
          <a:p>
            <a:endParaRPr lang="en-US" b="1"/>
          </a:p>
          <a:p>
            <a:r>
              <a:rPr lang="en-US" b="1"/>
              <a:t>3-Execute WMI queries via WQL</a:t>
            </a:r>
            <a:endParaRPr lang="en-US"/>
          </a:p>
          <a:p>
            <a:pPr>
              <a:buFont typeface="Arial" panose="020B0604020202020204" pitchFamily="34" charset="0"/>
              <a:buChar char="•"/>
            </a:pPr>
            <a:r>
              <a:rPr lang="en-US"/>
              <a:t>WQL = SQL-like language for hardware queries</a:t>
            </a:r>
          </a:p>
          <a:p>
            <a:pPr>
              <a:buFont typeface="Arial" panose="020B0604020202020204" pitchFamily="34" charset="0"/>
              <a:buChar char="•"/>
            </a:pPr>
            <a:r>
              <a:rPr lang="en-US"/>
              <a:t>Runs multiple queries for different components</a:t>
            </a:r>
          </a:p>
          <a:p>
            <a:pPr>
              <a:buNone/>
            </a:pPr>
            <a:endParaRPr lang="en-US" b="1"/>
          </a:p>
          <a:p>
            <a:pPr>
              <a:buNone/>
            </a:pPr>
            <a:r>
              <a:rPr lang="en-US" b="1"/>
              <a:t> 4-Extract the info (OS, RAM, CPU, DISKS, GPU)</a:t>
            </a:r>
            <a:endParaRPr lang="en-US"/>
          </a:p>
          <a:p>
            <a:pPr>
              <a:buFont typeface="Arial" panose="020B0604020202020204" pitchFamily="34" charset="0"/>
              <a:buChar char="•"/>
            </a:pPr>
            <a:r>
              <a:rPr lang="en-US"/>
              <a:t>Parses COM objects into readable strings</a:t>
            </a:r>
          </a:p>
          <a:p>
            <a:pPr>
              <a:buFont typeface="Arial" panose="020B0604020202020204" pitchFamily="34" charset="0"/>
              <a:buChar char="•"/>
            </a:pPr>
            <a:r>
              <a:rPr lang="en-US"/>
              <a:t>Handles different data types (numbers, text, sizes)</a:t>
            </a:r>
          </a:p>
          <a:p>
            <a:pPr>
              <a:buNone/>
            </a:pPr>
            <a:endParaRPr lang="en-US" b="1"/>
          </a:p>
          <a:p>
            <a:pPr>
              <a:buNone/>
            </a:pPr>
            <a:r>
              <a:rPr lang="en-US" b="1"/>
              <a:t> 5-Format &amp; generate final report</a:t>
            </a:r>
            <a:endParaRPr lang="en-US"/>
          </a:p>
          <a:p>
            <a:pPr>
              <a:buFont typeface="Arial" panose="020B0604020202020204" pitchFamily="34" charset="0"/>
              <a:buChar char="•"/>
            </a:pPr>
            <a:r>
              <a:rPr lang="en-US"/>
              <a:t>Converts raw bytes to human-readable GB/MB</a:t>
            </a:r>
          </a:p>
          <a:p>
            <a:pPr>
              <a:buFont typeface="Arial" panose="020B0604020202020204" pitchFamily="34" charset="0"/>
              <a:buChar char="•"/>
            </a:pPr>
            <a:r>
              <a:rPr lang="en-US"/>
              <a:t>VM filter prevents analysis in virtual environment (using GPU) </a:t>
            </a:r>
          </a:p>
          <a:p>
            <a:pPr>
              <a:buFont typeface="Arial" panose="020B0604020202020204" pitchFamily="34" charset="0"/>
              <a:buChar char="•"/>
            </a:pPr>
            <a:r>
              <a:rPr lang="en-US"/>
              <a:t>structure the output of the final report </a:t>
            </a:r>
          </a:p>
        </p:txBody>
      </p:sp>
    </p:spTree>
    <p:extLst>
      <p:ext uri="{BB962C8B-B14F-4D97-AF65-F5344CB8AC3E}">
        <p14:creationId xmlns:p14="http://schemas.microsoft.com/office/powerpoint/2010/main" val="1903288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602F0-05E4-B18F-1672-F8555BA8A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D0163-06BE-C766-5038-1E6C35EFDDF6}"/>
              </a:ext>
            </a:extLst>
          </p:cNvPr>
          <p:cNvSpPr>
            <a:spLocks noGrp="1"/>
          </p:cNvSpPr>
          <p:nvPr>
            <p:ph type="title"/>
          </p:nvPr>
        </p:nvSpPr>
        <p:spPr>
          <a:xfrm>
            <a:off x="802364" y="600635"/>
            <a:ext cx="9919424" cy="779929"/>
          </a:xfrm>
        </p:spPr>
        <p:txBody>
          <a:bodyPr>
            <a:normAutofit/>
          </a:bodyPr>
          <a:lstStyle/>
          <a:p>
            <a:r>
              <a:rPr lang="en-US" sz="4400" b="1" cap="none"/>
              <a:t>Data Exfiltration via Telegram</a:t>
            </a:r>
          </a:p>
        </p:txBody>
      </p:sp>
      <p:sp>
        <p:nvSpPr>
          <p:cNvPr id="3" name="Text Placeholder 2">
            <a:extLst>
              <a:ext uri="{FF2B5EF4-FFF2-40B4-BE49-F238E27FC236}">
                <a16:creationId xmlns:a16="http://schemas.microsoft.com/office/drawing/2014/main" id="{28DB7718-6B82-0DFD-4907-65041F6ACDAF}"/>
              </a:ext>
            </a:extLst>
          </p:cNvPr>
          <p:cNvSpPr>
            <a:spLocks noGrp="1"/>
          </p:cNvSpPr>
          <p:nvPr>
            <p:ph sz="half" idx="2"/>
          </p:nvPr>
        </p:nvSpPr>
        <p:spPr>
          <a:xfrm>
            <a:off x="528918" y="1649504"/>
            <a:ext cx="7915835" cy="5071970"/>
          </a:xfrm>
        </p:spPr>
        <p:txBody>
          <a:bodyPr>
            <a:normAutofit/>
          </a:bodyPr>
          <a:lstStyle/>
          <a:p>
            <a:pPr marL="0" marR="0" lvl="1"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1" i="0" u="none" strike="noStrike" kern="1200" cap="none" spc="50" normalizeH="0" baseline="0" noProof="0">
                <a:ln>
                  <a:noFill/>
                </a:ln>
                <a:solidFill>
                  <a:prstClr val="black"/>
                </a:solidFill>
                <a:effectLst/>
                <a:uLnTx/>
                <a:uFillTx/>
                <a:latin typeface="Tenorite"/>
                <a:ea typeface="+mn-ea"/>
                <a:cs typeface="+mn-cs"/>
              </a:rPr>
              <a:t>Purpose:</a:t>
            </a:r>
          </a:p>
          <a:p>
            <a:pPr marL="0" marR="0" lvl="1"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i="0" u="none" strike="noStrike" kern="1200" cap="none" spc="50" normalizeH="0" baseline="0" noProof="0">
                <a:ln>
                  <a:noFill/>
                </a:ln>
                <a:solidFill>
                  <a:prstClr val="black"/>
                </a:solidFill>
                <a:effectLst/>
                <a:uLnTx/>
                <a:uFillTx/>
                <a:latin typeface="Tenorite"/>
                <a:ea typeface="+mn-ea"/>
                <a:cs typeface="+mn-cs"/>
              </a:rPr>
              <a:t>Sends stolen information from the victim’s device to a Telegram bot using secure communication channels.</a:t>
            </a:r>
          </a:p>
          <a:p>
            <a:pPr marL="0" marR="0" lvl="1"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400" b="1" i="0" u="none" strike="noStrike" kern="1200" cap="none" spc="50" normalizeH="0" baseline="0" noProof="0">
              <a:ln>
                <a:noFill/>
              </a:ln>
              <a:solidFill>
                <a:prstClr val="black"/>
              </a:solidFill>
              <a:effectLst/>
              <a:uLnTx/>
              <a:uFillTx/>
              <a:latin typeface="Tenorite"/>
              <a:ea typeface="+mn-ea"/>
              <a:cs typeface="+mn-cs"/>
            </a:endParaRPr>
          </a:p>
          <a:p>
            <a:pPr marL="0" marR="0" lvl="1"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1" i="0" u="none" strike="noStrike" kern="1200" cap="none" spc="50" normalizeH="0" baseline="0" noProof="0">
                <a:ln>
                  <a:noFill/>
                </a:ln>
                <a:solidFill>
                  <a:prstClr val="black"/>
                </a:solidFill>
                <a:effectLst/>
                <a:uLnTx/>
                <a:uFillTx/>
                <a:latin typeface="Tenorite"/>
                <a:ea typeface="+mn-ea"/>
                <a:cs typeface="+mn-cs"/>
              </a:rPr>
              <a:t>Technology Used:</a:t>
            </a:r>
          </a:p>
          <a:p>
            <a:pPr marL="0" marR="0" lvl="1" indent="0"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i="0" u="none" strike="noStrike" kern="1200" cap="none" spc="50" normalizeH="0" baseline="0" noProof="0">
                <a:ln>
                  <a:noFill/>
                </a:ln>
                <a:solidFill>
                  <a:prstClr val="black"/>
                </a:solidFill>
                <a:effectLst/>
                <a:uLnTx/>
                <a:uFillTx/>
                <a:latin typeface="Tenorite"/>
                <a:ea typeface="+mn-ea"/>
                <a:cs typeface="+mn-cs"/>
              </a:rPr>
              <a:t>Using</a:t>
            </a:r>
            <a:r>
              <a:rPr lang="en-US" sz="2400">
                <a:solidFill>
                  <a:prstClr val="black"/>
                </a:solidFill>
                <a:latin typeface="Tenorite"/>
              </a:rPr>
              <a:t> a low-level native Windows API for sending HTTPs requests</a:t>
            </a:r>
            <a:r>
              <a:rPr kumimoji="0" lang="en-US" sz="2400" i="0" u="none" strike="noStrike" kern="1200" cap="none" spc="50" normalizeH="0" baseline="0" noProof="0">
                <a:ln>
                  <a:noFill/>
                </a:ln>
                <a:solidFill>
                  <a:prstClr val="black"/>
                </a:solidFill>
                <a:effectLst/>
                <a:uLnTx/>
                <a:uFillTx/>
                <a:latin typeface="Tenorite"/>
                <a:ea typeface="+mn-ea"/>
                <a:cs typeface="+mn-cs"/>
              </a:rPr>
              <a:t>, which make it possible to send messages with the created bot by providing the chat ID and the bot token.</a:t>
            </a:r>
          </a:p>
        </p:txBody>
      </p:sp>
      <p:sp>
        <p:nvSpPr>
          <p:cNvPr id="14" name="Slide Number Placeholder 5">
            <a:extLst>
              <a:ext uri="{FF2B5EF4-FFF2-40B4-BE49-F238E27FC236}">
                <a16:creationId xmlns:a16="http://schemas.microsoft.com/office/drawing/2014/main" id="{AEA70EBB-D6AE-3D62-6B3A-4EBD424A69EA}"/>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4" name="Graphic 3" descr="Robber">
            <a:extLst>
              <a:ext uri="{FF2B5EF4-FFF2-40B4-BE49-F238E27FC236}">
                <a16:creationId xmlns:a16="http://schemas.microsoft.com/office/drawing/2014/main" id="{4C0AF8F3-C6E9-6AA1-D480-4CC94E233F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2418" y="2058446"/>
            <a:ext cx="3620021" cy="3620021"/>
          </a:xfrm>
          <a:prstGeom prst="rect">
            <a:avLst/>
          </a:prstGeom>
        </p:spPr>
      </p:pic>
      <p:pic>
        <p:nvPicPr>
          <p:cNvPr id="5" name="Graphic 4" descr="Robber">
            <a:extLst>
              <a:ext uri="{FF2B5EF4-FFF2-40B4-BE49-F238E27FC236}">
                <a16:creationId xmlns:a16="http://schemas.microsoft.com/office/drawing/2014/main" id="{443F5558-56E8-6436-389E-D410093A9F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5373" y="3018205"/>
            <a:ext cx="3620021" cy="3620021"/>
          </a:xfrm>
          <a:prstGeom prst="rect">
            <a:avLst/>
          </a:prstGeom>
        </p:spPr>
      </p:pic>
    </p:spTree>
    <p:extLst>
      <p:ext uri="{BB962C8B-B14F-4D97-AF65-F5344CB8AC3E}">
        <p14:creationId xmlns:p14="http://schemas.microsoft.com/office/powerpoint/2010/main" val="3808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B4A51-DEF5-400F-EE3A-FC5B00633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705B6-278D-52EC-94D4-0F395288CD64}"/>
              </a:ext>
            </a:extLst>
          </p:cNvPr>
          <p:cNvSpPr>
            <a:spLocks noGrp="1"/>
          </p:cNvSpPr>
          <p:nvPr>
            <p:ph type="title"/>
          </p:nvPr>
        </p:nvSpPr>
        <p:spPr>
          <a:xfrm>
            <a:off x="802364" y="600635"/>
            <a:ext cx="9919424" cy="779929"/>
          </a:xfrm>
        </p:spPr>
        <p:txBody>
          <a:bodyPr>
            <a:normAutofit/>
          </a:bodyPr>
          <a:lstStyle/>
          <a:p>
            <a:r>
              <a:rPr lang="en-US" sz="4400" b="1" cap="none"/>
              <a:t>Data Exfiltration via Telegram</a:t>
            </a:r>
            <a:endParaRPr lang="en-US" sz="4400" b="1"/>
          </a:p>
        </p:txBody>
      </p:sp>
      <p:sp>
        <p:nvSpPr>
          <p:cNvPr id="3" name="Text Placeholder 2">
            <a:extLst>
              <a:ext uri="{FF2B5EF4-FFF2-40B4-BE49-F238E27FC236}">
                <a16:creationId xmlns:a16="http://schemas.microsoft.com/office/drawing/2014/main" id="{602C8790-5764-880F-34FD-4B212F16D0A4}"/>
              </a:ext>
            </a:extLst>
          </p:cNvPr>
          <p:cNvSpPr>
            <a:spLocks noGrp="1"/>
          </p:cNvSpPr>
          <p:nvPr>
            <p:ph sz="half" idx="2"/>
          </p:nvPr>
        </p:nvSpPr>
        <p:spPr>
          <a:xfrm>
            <a:off x="528918" y="1649504"/>
            <a:ext cx="7915835" cy="5071970"/>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effectLst/>
                <a:uLnTx/>
                <a:uFillTx/>
                <a:latin typeface="Aptos" panose="02110004020202020204"/>
                <a:ea typeface="+mn-ea"/>
                <a:cs typeface="+mn-cs"/>
              </a:rPr>
              <a:t>Why Telegram?</a:t>
            </a:r>
            <a:endParaRPr kumimoji="0" lang="en-US" sz="2800" b="0" i="0" u="none" strike="noStrike" kern="1200" cap="none" spc="0" normalizeH="0" baseline="0" noProof="0">
              <a:ln>
                <a:noFill/>
              </a:ln>
              <a:effectLst/>
              <a:uLnTx/>
              <a:uFillTx/>
              <a:latin typeface="Aptos" panose="02110004020202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effectLst/>
                <a:uLnTx/>
                <a:uFillTx/>
                <a:latin typeface="Aptos" panose="02110004020202020204"/>
                <a:ea typeface="+mn-ea"/>
                <a:cs typeface="+mn-cs"/>
              </a:rPr>
              <a:t>End-to-End Encryption (E2EE): </a:t>
            </a:r>
            <a:r>
              <a:rPr kumimoji="0" lang="en-US" sz="2400" b="0" i="0" u="none" strike="noStrike" kern="1200" cap="none" spc="0" normalizeH="0" baseline="0" noProof="0">
                <a:ln>
                  <a:noFill/>
                </a:ln>
                <a:effectLst/>
                <a:uLnTx/>
                <a:uFillTx/>
                <a:latin typeface="Aptos" panose="02110004020202020204"/>
                <a:ea typeface="+mn-ea"/>
                <a:cs typeface="+mn-cs"/>
              </a:rPr>
              <a:t>Ensures that only the sender and recipient can view messages, making interception nearly impossible.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effectLst/>
                <a:uLnTx/>
                <a:uFillTx/>
                <a:latin typeface="Aptos" panose="02110004020202020204"/>
                <a:ea typeface="+mn-ea"/>
                <a:cs typeface="+mn-cs"/>
              </a:rPr>
              <a:t>Self-Destructing Messages: </a:t>
            </a:r>
            <a:r>
              <a:rPr kumimoji="0" lang="en-US" sz="2400" b="0" i="0" u="none" strike="noStrike" kern="1200" cap="none" spc="0" normalizeH="0" baseline="0" noProof="0">
                <a:ln>
                  <a:noFill/>
                </a:ln>
                <a:effectLst/>
                <a:uLnTx/>
                <a:uFillTx/>
                <a:latin typeface="Aptos" panose="02110004020202020204"/>
                <a:ea typeface="+mn-ea"/>
                <a:cs typeface="+mn-cs"/>
              </a:rPr>
              <a:t>Allows messages or files to delete automatically after a set time, reducing evidence traces.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effectLst/>
                <a:uLnTx/>
                <a:uFillTx/>
                <a:latin typeface="Aptos" panose="02110004020202020204"/>
                <a:ea typeface="+mn-ea"/>
                <a:cs typeface="+mn-cs"/>
              </a:rPr>
              <a:t>Device-Specific Secret Chats: </a:t>
            </a:r>
            <a:r>
              <a:rPr kumimoji="0" lang="en-US" sz="2400" b="0" i="0" u="none" strike="noStrike" kern="1200" cap="none" spc="0" normalizeH="0" baseline="0" noProof="0">
                <a:ln>
                  <a:noFill/>
                </a:ln>
                <a:effectLst/>
                <a:uLnTx/>
                <a:uFillTx/>
                <a:latin typeface="Aptos" panose="02110004020202020204"/>
                <a:ea typeface="+mn-ea"/>
                <a:cs typeface="+mn-cs"/>
              </a:rPr>
              <a:t>Features enhanced security, like blocking screenshots and message forwarding, ensuring privacy on a single device.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effectLst/>
                <a:uLnTx/>
                <a:uFillTx/>
                <a:latin typeface="Aptos" panose="02110004020202020204"/>
                <a:ea typeface="+mn-ea"/>
                <a:cs typeface="+mn-cs"/>
              </a:rPr>
              <a:t>Decentralized Structure: </a:t>
            </a:r>
            <a:r>
              <a:rPr kumimoji="0" lang="en-US" sz="2400" b="0" i="0" u="none" strike="noStrike" kern="1200" cap="none" spc="0" normalizeH="0" baseline="0" noProof="0">
                <a:ln>
                  <a:noFill/>
                </a:ln>
                <a:effectLst/>
                <a:uLnTx/>
                <a:uFillTx/>
                <a:latin typeface="Aptos" panose="02110004020202020204"/>
                <a:ea typeface="+mn-ea"/>
                <a:cs typeface="+mn-cs"/>
              </a:rPr>
              <a:t>Operates globally, avoiding dependence on a single country’s data laws, and resists cooperation with governments or law enforcement.</a:t>
            </a:r>
          </a:p>
        </p:txBody>
      </p:sp>
      <p:sp>
        <p:nvSpPr>
          <p:cNvPr id="14" name="Slide Number Placeholder 5">
            <a:extLst>
              <a:ext uri="{FF2B5EF4-FFF2-40B4-BE49-F238E27FC236}">
                <a16:creationId xmlns:a16="http://schemas.microsoft.com/office/drawing/2014/main" id="{37ED920C-4E0C-8690-9C35-5C4D50399FE0}"/>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4" name="Graphic 3" descr="Robber">
            <a:extLst>
              <a:ext uri="{FF2B5EF4-FFF2-40B4-BE49-F238E27FC236}">
                <a16:creationId xmlns:a16="http://schemas.microsoft.com/office/drawing/2014/main" id="{C490F699-DF42-83F5-8F80-2284197B92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2418" y="2058446"/>
            <a:ext cx="3620021" cy="3620021"/>
          </a:xfrm>
          <a:prstGeom prst="rect">
            <a:avLst/>
          </a:prstGeom>
        </p:spPr>
      </p:pic>
      <p:pic>
        <p:nvPicPr>
          <p:cNvPr id="5" name="Graphic 4" descr="Robber">
            <a:extLst>
              <a:ext uri="{FF2B5EF4-FFF2-40B4-BE49-F238E27FC236}">
                <a16:creationId xmlns:a16="http://schemas.microsoft.com/office/drawing/2014/main" id="{2DE965F5-DCAE-AA13-ED29-24847D0F7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5373" y="3018205"/>
            <a:ext cx="3620021" cy="3620021"/>
          </a:xfrm>
          <a:prstGeom prst="rect">
            <a:avLst/>
          </a:prstGeom>
        </p:spPr>
      </p:pic>
    </p:spTree>
    <p:extLst>
      <p:ext uri="{BB962C8B-B14F-4D97-AF65-F5344CB8AC3E}">
        <p14:creationId xmlns:p14="http://schemas.microsoft.com/office/powerpoint/2010/main" val="55767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1301A-EA65-B529-2BDB-461CF70BD2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DF62AE-2E7F-D8F6-9A73-FEC92610ECDD}"/>
              </a:ext>
            </a:extLst>
          </p:cNvPr>
          <p:cNvSpPr>
            <a:spLocks noGrp="1"/>
          </p:cNvSpPr>
          <p:nvPr>
            <p:ph type="title"/>
          </p:nvPr>
        </p:nvSpPr>
        <p:spPr>
          <a:xfrm>
            <a:off x="564398" y="735658"/>
            <a:ext cx="6524660" cy="762373"/>
          </a:xfrm>
        </p:spPr>
        <p:txBody>
          <a:bodyPr>
            <a:normAutofit/>
          </a:bodyPr>
          <a:lstStyle/>
          <a:p>
            <a:r>
              <a:rPr lang="en-US" sz="4000" b="1">
                <a:latin typeface="+mj-lt"/>
              </a:rPr>
              <a:t>Execution Flow</a:t>
            </a:r>
            <a:endParaRPr lang="en-US" sz="4000"/>
          </a:p>
        </p:txBody>
      </p:sp>
      <p:sp>
        <p:nvSpPr>
          <p:cNvPr id="26" name="Slide Number Placeholder 5">
            <a:extLst>
              <a:ext uri="{FF2B5EF4-FFF2-40B4-BE49-F238E27FC236}">
                <a16:creationId xmlns:a16="http://schemas.microsoft.com/office/drawing/2014/main" id="{D40B5F3E-1ED1-1319-FE96-1EFF7129960F}"/>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7" name="TextBox 6">
            <a:extLst>
              <a:ext uri="{FF2B5EF4-FFF2-40B4-BE49-F238E27FC236}">
                <a16:creationId xmlns:a16="http://schemas.microsoft.com/office/drawing/2014/main" id="{C4FCBC71-B71F-8811-0C76-0004F151A856}"/>
              </a:ext>
            </a:extLst>
          </p:cNvPr>
          <p:cNvSpPr txBox="1"/>
          <p:nvPr/>
        </p:nvSpPr>
        <p:spPr>
          <a:xfrm>
            <a:off x="314631" y="1442565"/>
            <a:ext cx="8504249" cy="5262979"/>
          </a:xfrm>
          <a:prstGeom prst="rect">
            <a:avLst/>
          </a:prstGeom>
          <a:noFill/>
        </p:spPr>
        <p:txBody>
          <a:bodyPr wrap="square">
            <a:spAutoFit/>
          </a:bodyPr>
          <a:lstStyle/>
          <a:p>
            <a:pPr>
              <a:buNone/>
            </a:pPr>
            <a:r>
              <a:rPr lang="en-US" sz="2400" b="1"/>
              <a:t>1. Data Preparation</a:t>
            </a:r>
            <a:endParaRPr lang="en-US" sz="2400"/>
          </a:p>
          <a:p>
            <a:pPr indent="233363">
              <a:buFont typeface="Arial" panose="020B0604020202020204" pitchFamily="34" charset="0"/>
              <a:buChar char="•"/>
            </a:pPr>
            <a:r>
              <a:rPr lang="en-US" sz="2400"/>
              <a:t>Collect system information/keystrokes</a:t>
            </a:r>
          </a:p>
          <a:p>
            <a:pPr indent="233363">
              <a:buFont typeface="Arial" panose="020B0604020202020204" pitchFamily="34" charset="0"/>
              <a:buChar char="•"/>
            </a:pPr>
            <a:r>
              <a:rPr lang="en-US" sz="2400"/>
              <a:t>URL encode sensitive characters</a:t>
            </a:r>
          </a:p>
          <a:p>
            <a:pPr indent="233363">
              <a:buFont typeface="Arial" panose="020B0604020202020204" pitchFamily="34" charset="0"/>
              <a:buChar char="•"/>
            </a:pPr>
            <a:r>
              <a:rPr lang="en-US" sz="2400"/>
              <a:t>Split into 4000-character chunks</a:t>
            </a:r>
          </a:p>
          <a:p>
            <a:pPr>
              <a:buNone/>
            </a:pPr>
            <a:endParaRPr lang="en-US" sz="2400" b="1"/>
          </a:p>
          <a:p>
            <a:pPr>
              <a:buNone/>
            </a:pPr>
            <a:r>
              <a:rPr lang="en-US" sz="2400" b="1"/>
              <a:t>2. HTTPS Connection</a:t>
            </a:r>
            <a:endParaRPr lang="en-US" sz="2400"/>
          </a:p>
          <a:p>
            <a:pPr indent="233363">
              <a:buFont typeface="Arial" panose="020B0604020202020204" pitchFamily="34" charset="0"/>
              <a:buChar char="•"/>
            </a:pPr>
            <a:r>
              <a:rPr lang="en-US" sz="2400"/>
              <a:t>Connect to obfuscated api.telegram.org</a:t>
            </a:r>
          </a:p>
          <a:p>
            <a:pPr indent="233363">
              <a:buFont typeface="Arial" panose="020B0604020202020204" pitchFamily="34" charset="0"/>
              <a:buChar char="•"/>
            </a:pPr>
            <a:r>
              <a:rPr lang="en-US" sz="2400"/>
              <a:t>Establish secure SSL/TLS channel</a:t>
            </a:r>
          </a:p>
          <a:p>
            <a:pPr indent="233363">
              <a:buFont typeface="Arial" panose="020B0604020202020204" pitchFamily="34" charset="0"/>
              <a:buChar char="•"/>
            </a:pPr>
            <a:r>
              <a:rPr lang="en-US" sz="2400"/>
              <a:t>Authenticate with hidden bot token</a:t>
            </a:r>
          </a:p>
          <a:p>
            <a:pPr>
              <a:buFont typeface="Arial" panose="020B0604020202020204" pitchFamily="34" charset="0"/>
              <a:buChar char="•"/>
            </a:pPr>
            <a:endParaRPr lang="en-US" sz="2400"/>
          </a:p>
          <a:p>
            <a:pPr>
              <a:buNone/>
            </a:pPr>
            <a:r>
              <a:rPr lang="en-US" sz="2400" b="1"/>
              <a:t>3. Data Transmission</a:t>
            </a:r>
            <a:endParaRPr lang="en-US" sz="2400"/>
          </a:p>
          <a:p>
            <a:pPr indent="233363">
              <a:buFont typeface="Arial" panose="020B0604020202020204" pitchFamily="34" charset="0"/>
              <a:buChar char="•"/>
            </a:pPr>
            <a:r>
              <a:rPr lang="en-US" sz="2400"/>
              <a:t>POST request to /bot{HIDDEN_TOKEN}/</a:t>
            </a:r>
            <a:r>
              <a:rPr lang="en-US" sz="2400" err="1"/>
              <a:t>sendMessage</a:t>
            </a:r>
            <a:endParaRPr lang="en-US" sz="2400"/>
          </a:p>
          <a:p>
            <a:pPr indent="233363">
              <a:buFont typeface="Arial" panose="020B0604020202020204" pitchFamily="34" charset="0"/>
              <a:buChar char="•"/>
            </a:pPr>
            <a:r>
              <a:rPr lang="en-US" sz="2400"/>
              <a:t>Include obfuscated </a:t>
            </a:r>
            <a:r>
              <a:rPr lang="en-US" sz="2400" err="1"/>
              <a:t>chat_id</a:t>
            </a:r>
            <a:r>
              <a:rPr lang="en-US" sz="2400"/>
              <a:t> and encoded text</a:t>
            </a:r>
          </a:p>
          <a:p>
            <a:pPr indent="233363">
              <a:buFont typeface="Arial" panose="020B0604020202020204" pitchFamily="34" charset="0"/>
              <a:buChar char="•"/>
            </a:pPr>
            <a:r>
              <a:rPr lang="en-US" sz="2400"/>
              <a:t>Send each chunk sequentially</a:t>
            </a:r>
          </a:p>
        </p:txBody>
      </p:sp>
      <p:pic>
        <p:nvPicPr>
          <p:cNvPr id="9" name="Picture 8" descr="A diagram of a connection&#10;&#10;AI-generated content may be incorrect.">
            <a:extLst>
              <a:ext uri="{FF2B5EF4-FFF2-40B4-BE49-F238E27FC236}">
                <a16:creationId xmlns:a16="http://schemas.microsoft.com/office/drawing/2014/main" id="{B925AE58-F49D-60FA-3D49-B530A6B95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881" y="1093371"/>
            <a:ext cx="2808722" cy="5262978"/>
          </a:xfrm>
          <a:prstGeom prst="rect">
            <a:avLst/>
          </a:prstGeom>
        </p:spPr>
      </p:pic>
    </p:spTree>
    <p:extLst>
      <p:ext uri="{BB962C8B-B14F-4D97-AF65-F5344CB8AC3E}">
        <p14:creationId xmlns:p14="http://schemas.microsoft.com/office/powerpoint/2010/main" val="841515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6F0C103-173B-1843-E1D9-A1067470BC60}"/>
              </a:ext>
            </a:extLst>
          </p:cNvPr>
          <p:cNvSpPr>
            <a:spLocks noGrp="1"/>
          </p:cNvSpPr>
          <p:nvPr>
            <p:ph type="title"/>
          </p:nvPr>
        </p:nvSpPr>
        <p:spPr/>
        <p:txBody>
          <a:bodyPr/>
          <a:lstStyle/>
          <a:p>
            <a:r>
              <a:rPr lang="en-US"/>
              <a:t>PROJECT TIMELINE</a:t>
            </a:r>
          </a:p>
        </p:txBody>
      </p:sp>
      <p:pic>
        <p:nvPicPr>
          <p:cNvPr id="19" name="Picture Placeholder 18" descr="Isometric Drawing">
            <a:extLst>
              <a:ext uri="{FF2B5EF4-FFF2-40B4-BE49-F238E27FC236}">
                <a16:creationId xmlns:a16="http://schemas.microsoft.com/office/drawing/2014/main" id="{84E88EED-50A7-0C18-7040-00C85517886C}"/>
              </a:ext>
            </a:extLst>
          </p:cNvPr>
          <p:cNvPicPr>
            <a:picLocks noGrp="1" noChangeAspect="1"/>
          </p:cNvPicPr>
          <p:nvPr>
            <p:ph type="pic" sz="quarter" idx="26"/>
          </p:nvPr>
        </p:nvPicPr>
        <p:blipFill rotWithShape="1">
          <a:blip r:embed="rId2">
            <a:extLst>
              <a:ext uri="{96DAC541-7B7A-43D3-8B79-37D633B846F1}">
                <asvg:svgBlip xmlns:asvg="http://schemas.microsoft.com/office/drawing/2016/SVG/main" r:embed="rId3"/>
              </a:ext>
            </a:extLst>
          </a:blip>
          <a:srcRect l="6647" r="6647"/>
          <a:stretch/>
        </p:blipFill>
        <p:spPr>
          <a:xfrm>
            <a:off x="548929" y="288542"/>
            <a:ext cx="3501736" cy="2303391"/>
          </a:xfrm>
        </p:spPr>
      </p:pic>
      <p:sp>
        <p:nvSpPr>
          <p:cNvPr id="23" name="Text Placeholder 22">
            <a:extLst>
              <a:ext uri="{FF2B5EF4-FFF2-40B4-BE49-F238E27FC236}">
                <a16:creationId xmlns:a16="http://schemas.microsoft.com/office/drawing/2014/main" id="{1B596AA3-3B4F-504C-1037-814C3C6E6926}"/>
              </a:ext>
            </a:extLst>
          </p:cNvPr>
          <p:cNvSpPr>
            <a:spLocks noGrp="1"/>
          </p:cNvSpPr>
          <p:nvPr>
            <p:ph type="body" sz="quarter" idx="16"/>
          </p:nvPr>
        </p:nvSpPr>
        <p:spPr>
          <a:xfrm>
            <a:off x="1071852" y="2629110"/>
            <a:ext cx="1524000" cy="1751086"/>
          </a:xfrm>
        </p:spPr>
        <p:txBody>
          <a:bodyPr/>
          <a:lstStyle/>
          <a:p>
            <a:r>
              <a:rPr lang="en-US" sz="1600"/>
              <a:t>Bypassed Windows AV (1/2025)</a:t>
            </a:r>
          </a:p>
          <a:p>
            <a:r>
              <a:rPr lang="en-US" sz="1600"/>
              <a:t>Google Chrome Adds App-Bound Encryption to Protect Cookies from Malware (2/2025)</a:t>
            </a:r>
          </a:p>
          <a:p>
            <a:endParaRPr lang="en-US"/>
          </a:p>
        </p:txBody>
      </p:sp>
      <p:sp>
        <p:nvSpPr>
          <p:cNvPr id="24" name="Text Placeholder 23">
            <a:extLst>
              <a:ext uri="{FF2B5EF4-FFF2-40B4-BE49-F238E27FC236}">
                <a16:creationId xmlns:a16="http://schemas.microsoft.com/office/drawing/2014/main" id="{93ECF1FF-4113-6667-61AB-7DC22177632A}"/>
              </a:ext>
            </a:extLst>
          </p:cNvPr>
          <p:cNvSpPr>
            <a:spLocks noGrp="1"/>
          </p:cNvSpPr>
          <p:nvPr>
            <p:ph type="body" sz="quarter" idx="17"/>
          </p:nvPr>
        </p:nvSpPr>
        <p:spPr>
          <a:xfrm>
            <a:off x="3113400" y="2760072"/>
            <a:ext cx="1774190" cy="872551"/>
          </a:xfrm>
        </p:spPr>
        <p:txBody>
          <a:bodyPr/>
          <a:lstStyle/>
          <a:p>
            <a:r>
              <a:rPr lang="en-US" sz="1600"/>
              <a:t>Change Research Direction (3/2025)</a:t>
            </a:r>
          </a:p>
          <a:p>
            <a:endParaRPr lang="en-US"/>
          </a:p>
        </p:txBody>
      </p:sp>
      <p:sp>
        <p:nvSpPr>
          <p:cNvPr id="25" name="Text Placeholder 24">
            <a:extLst>
              <a:ext uri="{FF2B5EF4-FFF2-40B4-BE49-F238E27FC236}">
                <a16:creationId xmlns:a16="http://schemas.microsoft.com/office/drawing/2014/main" id="{0B06565C-3BA6-44B1-C1A9-872F6BC06011}"/>
              </a:ext>
            </a:extLst>
          </p:cNvPr>
          <p:cNvSpPr>
            <a:spLocks noGrp="1"/>
          </p:cNvSpPr>
          <p:nvPr>
            <p:ph type="body" sz="quarter" idx="18"/>
          </p:nvPr>
        </p:nvSpPr>
        <p:spPr>
          <a:xfrm>
            <a:off x="5230383" y="2591691"/>
            <a:ext cx="1627390" cy="1751086"/>
          </a:xfrm>
        </p:spPr>
        <p:txBody>
          <a:bodyPr/>
          <a:lstStyle/>
          <a:p>
            <a:r>
              <a:rPr lang="en-US" sz="1600"/>
              <a:t>Capabilities (4/2025)</a:t>
            </a:r>
          </a:p>
          <a:p>
            <a:r>
              <a:rPr lang="en-US" sz="1600"/>
              <a:t>Static Evasion (5/2025)</a:t>
            </a:r>
          </a:p>
          <a:p>
            <a:r>
              <a:rPr lang="en-US" sz="1600"/>
              <a:t>Dynamic Evasion (5/2025)</a:t>
            </a:r>
          </a:p>
          <a:p>
            <a:r>
              <a:rPr lang="en-US" sz="1600"/>
              <a:t>Result (5/2025)</a:t>
            </a:r>
          </a:p>
          <a:p>
            <a:endParaRPr lang="en-US"/>
          </a:p>
        </p:txBody>
      </p:sp>
      <p:sp>
        <p:nvSpPr>
          <p:cNvPr id="26" name="Text Placeholder 25">
            <a:extLst>
              <a:ext uri="{FF2B5EF4-FFF2-40B4-BE49-F238E27FC236}">
                <a16:creationId xmlns:a16="http://schemas.microsoft.com/office/drawing/2014/main" id="{39193B75-E7E8-6105-DD76-8B58D62A10A2}"/>
              </a:ext>
            </a:extLst>
          </p:cNvPr>
          <p:cNvSpPr>
            <a:spLocks noGrp="1"/>
          </p:cNvSpPr>
          <p:nvPr>
            <p:ph type="body" sz="quarter" idx="19"/>
          </p:nvPr>
        </p:nvSpPr>
        <p:spPr>
          <a:xfrm>
            <a:off x="7269868" y="2624820"/>
            <a:ext cx="1951470" cy="717279"/>
          </a:xfrm>
        </p:spPr>
        <p:txBody>
          <a:bodyPr/>
          <a:lstStyle/>
          <a:p>
            <a:r>
              <a:rPr lang="en-US" sz="1600" dirty="0"/>
              <a:t>Performed Analysis on our malware (6/2025)</a:t>
            </a:r>
          </a:p>
        </p:txBody>
      </p:sp>
      <p:sp>
        <p:nvSpPr>
          <p:cNvPr id="27" name="Text Placeholder 26">
            <a:extLst>
              <a:ext uri="{FF2B5EF4-FFF2-40B4-BE49-F238E27FC236}">
                <a16:creationId xmlns:a16="http://schemas.microsoft.com/office/drawing/2014/main" id="{20D3433C-DA36-FC63-7631-990821204AFF}"/>
              </a:ext>
            </a:extLst>
          </p:cNvPr>
          <p:cNvSpPr>
            <a:spLocks noGrp="1"/>
          </p:cNvSpPr>
          <p:nvPr>
            <p:ph type="body" sz="quarter" idx="20"/>
          </p:nvPr>
        </p:nvSpPr>
        <p:spPr>
          <a:xfrm>
            <a:off x="9537995" y="2765191"/>
            <a:ext cx="1778933" cy="872551"/>
          </a:xfrm>
        </p:spPr>
        <p:txBody>
          <a:bodyPr/>
          <a:lstStyle/>
          <a:p>
            <a:r>
              <a:rPr lang="en-US" sz="1600"/>
              <a:t>Windows Persistence </a:t>
            </a:r>
          </a:p>
          <a:p>
            <a:r>
              <a:rPr lang="en-US" sz="1600"/>
              <a:t>Enhancements  </a:t>
            </a:r>
          </a:p>
        </p:txBody>
      </p:sp>
      <p:sp>
        <p:nvSpPr>
          <p:cNvPr id="22" name="Text Placeholder 21">
            <a:extLst>
              <a:ext uri="{FF2B5EF4-FFF2-40B4-BE49-F238E27FC236}">
                <a16:creationId xmlns:a16="http://schemas.microsoft.com/office/drawing/2014/main" id="{D9405F83-5AF8-77CA-D4D7-615320074DDA}"/>
              </a:ext>
            </a:extLst>
          </p:cNvPr>
          <p:cNvSpPr>
            <a:spLocks noGrp="1"/>
          </p:cNvSpPr>
          <p:nvPr>
            <p:ph type="body" sz="quarter" idx="13"/>
          </p:nvPr>
        </p:nvSpPr>
        <p:spPr/>
        <p:txBody>
          <a:bodyPr/>
          <a:lstStyle/>
          <a:p>
            <a:r>
              <a:rPr lang="en-US"/>
              <a:t>STAGE</a:t>
            </a:r>
          </a:p>
        </p:txBody>
      </p:sp>
      <p:sp>
        <p:nvSpPr>
          <p:cNvPr id="28" name="Text Placeholder 27">
            <a:extLst>
              <a:ext uri="{FF2B5EF4-FFF2-40B4-BE49-F238E27FC236}">
                <a16:creationId xmlns:a16="http://schemas.microsoft.com/office/drawing/2014/main" id="{B7069DE6-5722-EEC0-032F-2B0321DFEB59}"/>
              </a:ext>
            </a:extLst>
          </p:cNvPr>
          <p:cNvSpPr>
            <a:spLocks noGrp="1"/>
          </p:cNvSpPr>
          <p:nvPr>
            <p:ph type="body" sz="quarter" idx="21"/>
          </p:nvPr>
        </p:nvSpPr>
        <p:spPr/>
        <p:txBody>
          <a:bodyPr/>
          <a:lstStyle/>
          <a:p>
            <a:r>
              <a:rPr lang="en-US"/>
              <a:t>1</a:t>
            </a:r>
          </a:p>
        </p:txBody>
      </p:sp>
      <p:sp>
        <p:nvSpPr>
          <p:cNvPr id="33" name="Text Placeholder 32">
            <a:extLst>
              <a:ext uri="{FF2B5EF4-FFF2-40B4-BE49-F238E27FC236}">
                <a16:creationId xmlns:a16="http://schemas.microsoft.com/office/drawing/2014/main" id="{39195712-CDBD-3BBC-007D-7643D1E72D02}"/>
              </a:ext>
            </a:extLst>
          </p:cNvPr>
          <p:cNvSpPr>
            <a:spLocks noGrp="1"/>
          </p:cNvSpPr>
          <p:nvPr>
            <p:ph type="body" sz="quarter" idx="27"/>
          </p:nvPr>
        </p:nvSpPr>
        <p:spPr>
          <a:xfrm>
            <a:off x="2431705" y="5800386"/>
            <a:ext cx="979397" cy="336278"/>
          </a:xfrm>
        </p:spPr>
        <p:txBody>
          <a:bodyPr/>
          <a:lstStyle/>
          <a:p>
            <a:r>
              <a:rPr lang="en-US"/>
              <a:t>STAGE</a:t>
            </a:r>
          </a:p>
        </p:txBody>
      </p:sp>
      <p:sp>
        <p:nvSpPr>
          <p:cNvPr id="29" name="Text Placeholder 28">
            <a:extLst>
              <a:ext uri="{FF2B5EF4-FFF2-40B4-BE49-F238E27FC236}">
                <a16:creationId xmlns:a16="http://schemas.microsoft.com/office/drawing/2014/main" id="{F7ADB77F-319A-AA9B-B3FE-D5A5398CE3E9}"/>
              </a:ext>
            </a:extLst>
          </p:cNvPr>
          <p:cNvSpPr>
            <a:spLocks noGrp="1"/>
          </p:cNvSpPr>
          <p:nvPr>
            <p:ph type="body" sz="quarter" idx="22"/>
          </p:nvPr>
        </p:nvSpPr>
        <p:spPr/>
        <p:txBody>
          <a:bodyPr/>
          <a:lstStyle/>
          <a:p>
            <a:r>
              <a:rPr lang="en-US"/>
              <a:t>2</a:t>
            </a:r>
          </a:p>
        </p:txBody>
      </p:sp>
      <p:sp>
        <p:nvSpPr>
          <p:cNvPr id="34" name="Text Placeholder 33">
            <a:extLst>
              <a:ext uri="{FF2B5EF4-FFF2-40B4-BE49-F238E27FC236}">
                <a16:creationId xmlns:a16="http://schemas.microsoft.com/office/drawing/2014/main" id="{53E9F5B0-794E-11C3-BF2C-99416EF4AF55}"/>
              </a:ext>
            </a:extLst>
          </p:cNvPr>
          <p:cNvSpPr>
            <a:spLocks noGrp="1"/>
          </p:cNvSpPr>
          <p:nvPr>
            <p:ph type="body" sz="quarter" idx="28"/>
          </p:nvPr>
        </p:nvSpPr>
        <p:spPr/>
        <p:txBody>
          <a:bodyPr/>
          <a:lstStyle/>
          <a:p>
            <a:r>
              <a:rPr lang="en-US"/>
              <a:t>STAGE</a:t>
            </a:r>
          </a:p>
        </p:txBody>
      </p:sp>
      <p:sp>
        <p:nvSpPr>
          <p:cNvPr id="30" name="Text Placeholder 29">
            <a:extLst>
              <a:ext uri="{FF2B5EF4-FFF2-40B4-BE49-F238E27FC236}">
                <a16:creationId xmlns:a16="http://schemas.microsoft.com/office/drawing/2014/main" id="{A63C51CA-28A6-9B74-36B1-03B0E5C6B446}"/>
              </a:ext>
            </a:extLst>
          </p:cNvPr>
          <p:cNvSpPr>
            <a:spLocks noGrp="1"/>
          </p:cNvSpPr>
          <p:nvPr>
            <p:ph type="body" sz="quarter" idx="23"/>
          </p:nvPr>
        </p:nvSpPr>
        <p:spPr/>
        <p:txBody>
          <a:bodyPr/>
          <a:lstStyle/>
          <a:p>
            <a:r>
              <a:rPr lang="en-US"/>
              <a:t>3</a:t>
            </a:r>
          </a:p>
        </p:txBody>
      </p:sp>
      <p:sp>
        <p:nvSpPr>
          <p:cNvPr id="35" name="Text Placeholder 34">
            <a:extLst>
              <a:ext uri="{FF2B5EF4-FFF2-40B4-BE49-F238E27FC236}">
                <a16:creationId xmlns:a16="http://schemas.microsoft.com/office/drawing/2014/main" id="{B7243FBE-06CF-0FE5-D586-BC0B371AD1F4}"/>
              </a:ext>
            </a:extLst>
          </p:cNvPr>
          <p:cNvSpPr>
            <a:spLocks noGrp="1"/>
          </p:cNvSpPr>
          <p:nvPr>
            <p:ph type="body" sz="quarter" idx="29"/>
          </p:nvPr>
        </p:nvSpPr>
        <p:spPr/>
        <p:txBody>
          <a:bodyPr/>
          <a:lstStyle/>
          <a:p>
            <a:r>
              <a:rPr lang="en-US"/>
              <a:t>STAGE</a:t>
            </a:r>
          </a:p>
        </p:txBody>
      </p:sp>
      <p:sp>
        <p:nvSpPr>
          <p:cNvPr id="31" name="Text Placeholder 30">
            <a:extLst>
              <a:ext uri="{FF2B5EF4-FFF2-40B4-BE49-F238E27FC236}">
                <a16:creationId xmlns:a16="http://schemas.microsoft.com/office/drawing/2014/main" id="{47177E0E-257C-863E-39AB-A948BB86BDF3}"/>
              </a:ext>
            </a:extLst>
          </p:cNvPr>
          <p:cNvSpPr>
            <a:spLocks noGrp="1"/>
          </p:cNvSpPr>
          <p:nvPr>
            <p:ph type="body" sz="quarter" idx="24"/>
          </p:nvPr>
        </p:nvSpPr>
        <p:spPr/>
        <p:txBody>
          <a:bodyPr/>
          <a:lstStyle/>
          <a:p>
            <a:r>
              <a:rPr lang="en-US"/>
              <a:t>4</a:t>
            </a:r>
          </a:p>
        </p:txBody>
      </p:sp>
      <p:sp>
        <p:nvSpPr>
          <p:cNvPr id="36" name="Text Placeholder 35">
            <a:extLst>
              <a:ext uri="{FF2B5EF4-FFF2-40B4-BE49-F238E27FC236}">
                <a16:creationId xmlns:a16="http://schemas.microsoft.com/office/drawing/2014/main" id="{50479768-E242-E006-79CF-32E6445AE59E}"/>
              </a:ext>
            </a:extLst>
          </p:cNvPr>
          <p:cNvSpPr>
            <a:spLocks noGrp="1"/>
          </p:cNvSpPr>
          <p:nvPr>
            <p:ph type="body" sz="quarter" idx="30"/>
          </p:nvPr>
        </p:nvSpPr>
        <p:spPr/>
        <p:txBody>
          <a:bodyPr/>
          <a:lstStyle/>
          <a:p>
            <a:r>
              <a:rPr lang="en-US"/>
              <a:t>STAGE</a:t>
            </a:r>
          </a:p>
        </p:txBody>
      </p:sp>
      <p:sp>
        <p:nvSpPr>
          <p:cNvPr id="32" name="Text Placeholder 31">
            <a:extLst>
              <a:ext uri="{FF2B5EF4-FFF2-40B4-BE49-F238E27FC236}">
                <a16:creationId xmlns:a16="http://schemas.microsoft.com/office/drawing/2014/main" id="{40804F71-6A9C-6DBE-3584-A0FC151153F9}"/>
              </a:ext>
            </a:extLst>
          </p:cNvPr>
          <p:cNvSpPr>
            <a:spLocks noGrp="1"/>
          </p:cNvSpPr>
          <p:nvPr>
            <p:ph type="body" sz="quarter" idx="25"/>
          </p:nvPr>
        </p:nvSpPr>
        <p:spPr/>
        <p:txBody>
          <a:bodyPr/>
          <a:lstStyle/>
          <a:p>
            <a:r>
              <a:rPr lang="en-US" dirty="0"/>
              <a:t>5</a:t>
            </a:r>
          </a:p>
        </p:txBody>
      </p:sp>
    </p:spTree>
    <p:extLst>
      <p:ext uri="{BB962C8B-B14F-4D97-AF65-F5344CB8AC3E}">
        <p14:creationId xmlns:p14="http://schemas.microsoft.com/office/powerpoint/2010/main" val="2757158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870B4-AD0A-9A16-C612-270450B07C41}"/>
            </a:ext>
          </a:extLst>
        </p:cNvPr>
        <p:cNvGrpSpPr/>
        <p:nvPr/>
      </p:nvGrpSpPr>
      <p:grpSpPr>
        <a:xfrm>
          <a:off x="0" y="0"/>
          <a:ext cx="0" cy="0"/>
          <a:chOff x="0" y="0"/>
          <a:chExt cx="0" cy="0"/>
        </a:xfrm>
      </p:grpSpPr>
      <p:sp>
        <p:nvSpPr>
          <p:cNvPr id="4" name="Table Placeholder 3">
            <a:extLst>
              <a:ext uri="{FF2B5EF4-FFF2-40B4-BE49-F238E27FC236}">
                <a16:creationId xmlns:a16="http://schemas.microsoft.com/office/drawing/2014/main" id="{FBA8D8D9-C4AE-6B74-1E81-C03E2F8A6EF9}"/>
              </a:ext>
            </a:extLst>
          </p:cNvPr>
          <p:cNvSpPr>
            <a:spLocks noGrp="1"/>
          </p:cNvSpPr>
          <p:nvPr>
            <p:ph type="tbl" sz="quarter" idx="14"/>
          </p:nvPr>
        </p:nvSpPr>
        <p:spPr>
          <a:xfrm>
            <a:off x="1562222" y="885598"/>
            <a:ext cx="8084330" cy="4182725"/>
          </a:xfrm>
        </p:spPr>
        <p:txBody>
          <a:bodyPr/>
          <a:lstStyle/>
          <a:p>
            <a:r>
              <a:rPr lang="en-US"/>
              <a:t> </a:t>
            </a:r>
          </a:p>
          <a:p>
            <a:pPr marL="342900" indent="-342900">
              <a:buFontTx/>
              <a:buChar char="-"/>
            </a:pPr>
            <a:endParaRPr lang="en-US"/>
          </a:p>
        </p:txBody>
      </p:sp>
      <p:sp>
        <p:nvSpPr>
          <p:cNvPr id="5" name="Slide Number Placeholder 4">
            <a:extLst>
              <a:ext uri="{FF2B5EF4-FFF2-40B4-BE49-F238E27FC236}">
                <a16:creationId xmlns:a16="http://schemas.microsoft.com/office/drawing/2014/main" id="{3D02A93E-2650-A22B-7AE3-36EAAC8A57F5}"/>
              </a:ext>
            </a:extLst>
          </p:cNvPr>
          <p:cNvSpPr>
            <a:spLocks noGrp="1"/>
          </p:cNvSpPr>
          <p:nvPr>
            <p:ph type="sldNum" sz="quarter" idx="12"/>
          </p:nvPr>
        </p:nvSpPr>
        <p:spPr/>
        <p:txBody>
          <a:bodyPr/>
          <a:lstStyle/>
          <a:p>
            <a:fld id="{A49DFD55-3C28-40EF-9E31-A92D2E4017FF}" type="slidenum">
              <a:rPr lang="en-US" smtClean="0"/>
              <a:pPr/>
              <a:t>26</a:t>
            </a:fld>
            <a:endParaRPr lang="en-US"/>
          </a:p>
        </p:txBody>
      </p:sp>
      <p:pic>
        <p:nvPicPr>
          <p:cNvPr id="9" name="Picture 8" descr="A screenshot of a computer&#10;&#10;AI-generated content may be incorrect.">
            <a:extLst>
              <a:ext uri="{FF2B5EF4-FFF2-40B4-BE49-F238E27FC236}">
                <a16:creationId xmlns:a16="http://schemas.microsoft.com/office/drawing/2014/main" id="{D35101EF-28C6-23A5-0B12-765B71772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95" y="2048480"/>
            <a:ext cx="5629594" cy="3408003"/>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0B316CA1-442B-16EF-AA1E-4B42D1B0D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013" y="2048479"/>
            <a:ext cx="5629594" cy="3408003"/>
          </a:xfrm>
          <a:prstGeom prst="rect">
            <a:avLst/>
          </a:prstGeom>
        </p:spPr>
      </p:pic>
      <p:sp>
        <p:nvSpPr>
          <p:cNvPr id="12" name="TextBox 11">
            <a:extLst>
              <a:ext uri="{FF2B5EF4-FFF2-40B4-BE49-F238E27FC236}">
                <a16:creationId xmlns:a16="http://schemas.microsoft.com/office/drawing/2014/main" id="{62016C35-8CEC-02BA-5EB2-19FFD7E5EB5F}"/>
              </a:ext>
            </a:extLst>
          </p:cNvPr>
          <p:cNvSpPr txBox="1"/>
          <p:nvPr/>
        </p:nvSpPr>
        <p:spPr>
          <a:xfrm>
            <a:off x="2422128" y="1382668"/>
            <a:ext cx="1940618" cy="461665"/>
          </a:xfrm>
          <a:prstGeom prst="rect">
            <a:avLst/>
          </a:prstGeom>
          <a:noFill/>
        </p:spPr>
        <p:txBody>
          <a:bodyPr wrap="square" rtlCol="0">
            <a:spAutoFit/>
          </a:bodyPr>
          <a:lstStyle/>
          <a:p>
            <a:r>
              <a:rPr lang="en-US" sz="2400"/>
              <a:t>Capabilities</a:t>
            </a:r>
          </a:p>
        </p:txBody>
      </p:sp>
      <p:sp>
        <p:nvSpPr>
          <p:cNvPr id="13" name="TextBox 12">
            <a:extLst>
              <a:ext uri="{FF2B5EF4-FFF2-40B4-BE49-F238E27FC236}">
                <a16:creationId xmlns:a16="http://schemas.microsoft.com/office/drawing/2014/main" id="{F59C6576-D6B1-3C54-D9A6-57C654B122B4}"/>
              </a:ext>
            </a:extLst>
          </p:cNvPr>
          <p:cNvSpPr txBox="1"/>
          <p:nvPr/>
        </p:nvSpPr>
        <p:spPr>
          <a:xfrm>
            <a:off x="8107607" y="1429486"/>
            <a:ext cx="2265743" cy="461665"/>
          </a:xfrm>
          <a:prstGeom prst="rect">
            <a:avLst/>
          </a:prstGeom>
          <a:noFill/>
        </p:spPr>
        <p:txBody>
          <a:bodyPr wrap="square" rtlCol="0">
            <a:spAutoFit/>
          </a:bodyPr>
          <a:lstStyle/>
          <a:p>
            <a:r>
              <a:rPr lang="en-US" sz="2400"/>
              <a:t>Static Evasion</a:t>
            </a:r>
          </a:p>
        </p:txBody>
      </p:sp>
    </p:spTree>
    <p:extLst>
      <p:ext uri="{BB962C8B-B14F-4D97-AF65-F5344CB8AC3E}">
        <p14:creationId xmlns:p14="http://schemas.microsoft.com/office/powerpoint/2010/main" val="292165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15DF0-BC1A-BA5E-CEC7-1EB1028BA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1D9FB0-B393-F8ED-3014-77C1C35C20B2}"/>
              </a:ext>
            </a:extLst>
          </p:cNvPr>
          <p:cNvSpPr>
            <a:spLocks noGrp="1"/>
          </p:cNvSpPr>
          <p:nvPr>
            <p:ph type="title"/>
          </p:nvPr>
        </p:nvSpPr>
        <p:spPr>
          <a:xfrm>
            <a:off x="629436" y="631776"/>
            <a:ext cx="9489923" cy="706396"/>
          </a:xfrm>
        </p:spPr>
        <p:txBody>
          <a:bodyPr>
            <a:noAutofit/>
          </a:bodyPr>
          <a:lstStyle/>
          <a:p>
            <a:r>
              <a:rPr lang="en-US" sz="4000" b="1"/>
              <a:t>Evasion Success - </a:t>
            </a:r>
            <a:r>
              <a:rPr lang="en-US" sz="4000" b="1" err="1"/>
              <a:t>VirusTotal</a:t>
            </a:r>
            <a:r>
              <a:rPr lang="en-US" sz="4000" b="1"/>
              <a:t> Result</a:t>
            </a:r>
          </a:p>
        </p:txBody>
      </p:sp>
      <p:sp>
        <p:nvSpPr>
          <p:cNvPr id="68" name="Slide Number Placeholder 67">
            <a:extLst>
              <a:ext uri="{FF2B5EF4-FFF2-40B4-BE49-F238E27FC236}">
                <a16:creationId xmlns:a16="http://schemas.microsoft.com/office/drawing/2014/main" id="{5CC2A628-4E51-A504-4A1B-A2D3D6AA44A2}"/>
              </a:ext>
            </a:extLst>
          </p:cNvPr>
          <p:cNvSpPr>
            <a:spLocks noGrp="1"/>
          </p:cNvSpPr>
          <p:nvPr>
            <p:ph type="sldNum" sz="quarter" idx="13"/>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6" name="Picture 5">
            <a:extLst>
              <a:ext uri="{FF2B5EF4-FFF2-40B4-BE49-F238E27FC236}">
                <a16:creationId xmlns:a16="http://schemas.microsoft.com/office/drawing/2014/main" id="{7C64212D-19A7-A004-BCFB-4EA9E386A467}"/>
              </a:ext>
            </a:extLst>
          </p:cNvPr>
          <p:cNvPicPr>
            <a:picLocks noChangeAspect="1"/>
          </p:cNvPicPr>
          <p:nvPr/>
        </p:nvPicPr>
        <p:blipFill>
          <a:blip r:embed="rId3"/>
          <a:srcRect l="5840" r="27670" b="2"/>
          <a:stretch>
            <a:fillRect/>
          </a:stretch>
        </p:blipFill>
        <p:spPr>
          <a:xfrm>
            <a:off x="477520" y="1479114"/>
            <a:ext cx="6241288" cy="4596566"/>
          </a:xfrm>
          <a:prstGeom prst="rect">
            <a:avLst/>
          </a:prstGeom>
          <a:noFill/>
        </p:spPr>
      </p:pic>
      <p:sp>
        <p:nvSpPr>
          <p:cNvPr id="7" name="Rectangle 3">
            <a:extLst>
              <a:ext uri="{FF2B5EF4-FFF2-40B4-BE49-F238E27FC236}">
                <a16:creationId xmlns:a16="http://schemas.microsoft.com/office/drawing/2014/main" id="{585371A8-3D3A-5D29-3A9D-7F6E55F35A7F}"/>
              </a:ext>
            </a:extLst>
          </p:cNvPr>
          <p:cNvSpPr txBox="1">
            <a:spLocks noChangeArrowheads="1"/>
          </p:cNvSpPr>
          <p:nvPr/>
        </p:nvSpPr>
        <p:spPr bwMode="auto">
          <a:xfrm>
            <a:off x="7373112" y="1757040"/>
            <a:ext cx="4818888" cy="40407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fontAlgn="base">
              <a:spcBef>
                <a:spcPct val="0"/>
              </a:spcBef>
              <a:spcAft>
                <a:spcPts val="600"/>
              </a:spcAft>
            </a:pPr>
            <a:endParaRPr lang="en-US" altLang="en-US" sz="2200"/>
          </a:p>
          <a:p>
            <a:pPr fontAlgn="base">
              <a:spcBef>
                <a:spcPct val="0"/>
              </a:spcBef>
              <a:spcAft>
                <a:spcPts val="600"/>
              </a:spcAft>
              <a:buFont typeface="Wingdings" panose="05000000000000000000" pitchFamily="2" charset="2"/>
              <a:buChar char="§"/>
            </a:pPr>
            <a:r>
              <a:rPr lang="en-US" altLang="en-US"/>
              <a:t>0 detections out of 70+ engines</a:t>
            </a:r>
          </a:p>
          <a:p>
            <a:pPr fontAlgn="base">
              <a:spcBef>
                <a:spcPct val="0"/>
              </a:spcBef>
              <a:spcAft>
                <a:spcPts val="600"/>
              </a:spcAft>
              <a:buFont typeface="Wingdings" panose="05000000000000000000" pitchFamily="2" charset="2"/>
              <a:buChar char="§"/>
            </a:pPr>
            <a:endParaRPr lang="en-US" altLang="en-US"/>
          </a:p>
          <a:p>
            <a:pPr fontAlgn="base">
              <a:spcBef>
                <a:spcPct val="0"/>
              </a:spcBef>
              <a:spcAft>
                <a:spcPts val="600"/>
              </a:spcAft>
              <a:buFont typeface="Wingdings" panose="05000000000000000000" pitchFamily="2" charset="2"/>
              <a:buChar char="§"/>
            </a:pPr>
            <a:r>
              <a:rPr lang="en-US" altLang="en-US"/>
              <a:t>100% evasion success rate </a:t>
            </a:r>
          </a:p>
          <a:p>
            <a:pPr fontAlgn="base">
              <a:spcBef>
                <a:spcPct val="0"/>
              </a:spcBef>
              <a:spcAft>
                <a:spcPts val="600"/>
              </a:spcAft>
              <a:buFont typeface="Wingdings" panose="05000000000000000000" pitchFamily="2" charset="2"/>
              <a:buChar char="§"/>
            </a:pPr>
            <a:endParaRPr lang="en-US" altLang="en-US"/>
          </a:p>
          <a:p>
            <a:pPr fontAlgn="base">
              <a:spcBef>
                <a:spcPct val="0"/>
              </a:spcBef>
              <a:spcAft>
                <a:spcPts val="600"/>
              </a:spcAft>
              <a:buFont typeface="Wingdings" panose="05000000000000000000" pitchFamily="2" charset="2"/>
              <a:buChar char="§"/>
            </a:pPr>
            <a:endParaRPr lang="en-US" altLang="en-US"/>
          </a:p>
          <a:p>
            <a:pPr fontAlgn="base">
              <a:spcBef>
                <a:spcPct val="0"/>
              </a:spcBef>
              <a:spcAft>
                <a:spcPts val="600"/>
              </a:spcAft>
              <a:buFont typeface="Wingdings" panose="05000000000000000000" pitchFamily="2" charset="2"/>
              <a:buChar char="§"/>
            </a:pPr>
            <a:r>
              <a:rPr lang="en-US" altLang="en-US"/>
              <a:t>Status: CLEAN </a:t>
            </a:r>
          </a:p>
        </p:txBody>
      </p:sp>
    </p:spTree>
    <p:extLst>
      <p:ext uri="{BB962C8B-B14F-4D97-AF65-F5344CB8AC3E}">
        <p14:creationId xmlns:p14="http://schemas.microsoft.com/office/powerpoint/2010/main" val="1109365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C53C25-FFE0-31AB-C8B4-A0A78C160C2A}"/>
              </a:ext>
            </a:extLst>
          </p:cNvPr>
          <p:cNvSpPr>
            <a:spLocks noGrp="1"/>
          </p:cNvSpPr>
          <p:nvPr>
            <p:ph type="sldNum" sz="quarter" idx="12"/>
          </p:nvPr>
        </p:nvSpPr>
        <p:spPr/>
        <p:txBody>
          <a:bodyPr/>
          <a:lstStyle/>
          <a:p>
            <a:fld id="{A49DFD55-3C28-40EF-9E31-A92D2E4017FF}" type="slidenum">
              <a:rPr lang="en-US" smtClean="0"/>
              <a:pPr/>
              <a:t>28</a:t>
            </a:fld>
            <a:endParaRPr lang="en-US"/>
          </a:p>
        </p:txBody>
      </p:sp>
      <p:pic>
        <p:nvPicPr>
          <p:cNvPr id="9" name="Picture 8" descr="A screenshot of a computer&#10;&#10;AI-generated content may be incorrect.">
            <a:extLst>
              <a:ext uri="{FF2B5EF4-FFF2-40B4-BE49-F238E27FC236}">
                <a16:creationId xmlns:a16="http://schemas.microsoft.com/office/drawing/2014/main" id="{4E26DF98-5A52-8BAD-6DAC-DF609E2E5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039" y="0"/>
            <a:ext cx="6449961" cy="6857999"/>
          </a:xfrm>
          <a:prstGeom prst="rect">
            <a:avLst/>
          </a:prstGeom>
        </p:spPr>
      </p:pic>
      <p:pic>
        <p:nvPicPr>
          <p:cNvPr id="13" name="Content Placeholder 12" descr="A screenshot of a phone&#10;&#10;AI-generated content may be incorrect.">
            <a:extLst>
              <a:ext uri="{FF2B5EF4-FFF2-40B4-BE49-F238E27FC236}">
                <a16:creationId xmlns:a16="http://schemas.microsoft.com/office/drawing/2014/main" id="{6CE64011-54BC-FF2A-A806-3904F0F0B27E}"/>
              </a:ext>
            </a:extLst>
          </p:cNvPr>
          <p:cNvPicPr>
            <a:picLocks noGrp="1" noChangeAspect="1"/>
          </p:cNvPicPr>
          <p:nvPr>
            <p:ph sz="half" idx="16"/>
          </p:nvPr>
        </p:nvPicPr>
        <p:blipFill>
          <a:blip r:embed="rId3">
            <a:extLst>
              <a:ext uri="{28A0092B-C50C-407E-A947-70E740481C1C}">
                <a14:useLocalDpi xmlns:a14="http://schemas.microsoft.com/office/drawing/2010/main" val="0"/>
              </a:ext>
            </a:extLst>
          </a:blip>
          <a:stretch>
            <a:fillRect/>
          </a:stretch>
        </p:blipFill>
        <p:spPr>
          <a:xfrm>
            <a:off x="0" y="0"/>
            <a:ext cx="5742039" cy="6857999"/>
          </a:xfrm>
        </p:spPr>
      </p:pic>
    </p:spTree>
    <p:extLst>
      <p:ext uri="{BB962C8B-B14F-4D97-AF65-F5344CB8AC3E}">
        <p14:creationId xmlns:p14="http://schemas.microsoft.com/office/powerpoint/2010/main" val="3343110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hat&#10;&#10;AI-generated content may be incorrect.">
            <a:extLst>
              <a:ext uri="{FF2B5EF4-FFF2-40B4-BE49-F238E27FC236}">
                <a16:creationId xmlns:a16="http://schemas.microsoft.com/office/drawing/2014/main" id="{AF2D9786-E6C8-9BB1-1260-80D0556C2781}"/>
              </a:ext>
            </a:extLst>
          </p:cNvPr>
          <p:cNvPicPr>
            <a:picLocks noGrp="1" noChangeAspect="1"/>
          </p:cNvPicPr>
          <p:nvPr>
            <p:ph sz="half" idx="16"/>
          </p:nvPr>
        </p:nvPicPr>
        <p:blipFill>
          <a:blip r:embed="rId2">
            <a:extLst>
              <a:ext uri="{28A0092B-C50C-407E-A947-70E740481C1C}">
                <a14:useLocalDpi xmlns:a14="http://schemas.microsoft.com/office/drawing/2010/main" val="0"/>
              </a:ext>
            </a:extLst>
          </a:blip>
          <a:stretch>
            <a:fillRect/>
          </a:stretch>
        </p:blipFill>
        <p:spPr>
          <a:xfrm>
            <a:off x="-1" y="0"/>
            <a:ext cx="5987845" cy="6721474"/>
          </a:xfrm>
        </p:spPr>
      </p:pic>
      <p:sp>
        <p:nvSpPr>
          <p:cNvPr id="5" name="Slide Number Placeholder 4">
            <a:extLst>
              <a:ext uri="{FF2B5EF4-FFF2-40B4-BE49-F238E27FC236}">
                <a16:creationId xmlns:a16="http://schemas.microsoft.com/office/drawing/2014/main" id="{8CA429EF-6520-103C-5F3C-EF28BA3C5127}"/>
              </a:ext>
            </a:extLst>
          </p:cNvPr>
          <p:cNvSpPr>
            <a:spLocks noGrp="1"/>
          </p:cNvSpPr>
          <p:nvPr>
            <p:ph type="sldNum" sz="quarter" idx="12"/>
          </p:nvPr>
        </p:nvSpPr>
        <p:spPr/>
        <p:txBody>
          <a:bodyPr/>
          <a:lstStyle/>
          <a:p>
            <a:fld id="{A49DFD55-3C28-40EF-9E31-A92D2E4017FF}" type="slidenum">
              <a:rPr lang="en-US" smtClean="0"/>
              <a:pPr/>
              <a:t>29</a:t>
            </a:fld>
            <a:endParaRPr lang="en-US"/>
          </a:p>
        </p:txBody>
      </p:sp>
      <p:pic>
        <p:nvPicPr>
          <p:cNvPr id="8" name="Picture 7">
            <a:extLst>
              <a:ext uri="{FF2B5EF4-FFF2-40B4-BE49-F238E27FC236}">
                <a16:creationId xmlns:a16="http://schemas.microsoft.com/office/drawing/2014/main" id="{C76C8EF1-9F66-747C-E500-E6A28C975786}"/>
              </a:ext>
            </a:extLst>
          </p:cNvPr>
          <p:cNvPicPr>
            <a:picLocks noChangeAspect="1"/>
          </p:cNvPicPr>
          <p:nvPr/>
        </p:nvPicPr>
        <p:blipFill>
          <a:blip r:embed="rId3"/>
          <a:stretch>
            <a:fillRect/>
          </a:stretch>
        </p:blipFill>
        <p:spPr>
          <a:xfrm>
            <a:off x="5987845" y="64150"/>
            <a:ext cx="6204156" cy="6657324"/>
          </a:xfrm>
          <a:prstGeom prst="rect">
            <a:avLst/>
          </a:prstGeom>
        </p:spPr>
      </p:pic>
    </p:spTree>
    <p:extLst>
      <p:ext uri="{BB962C8B-B14F-4D97-AF65-F5344CB8AC3E}">
        <p14:creationId xmlns:p14="http://schemas.microsoft.com/office/powerpoint/2010/main" val="4236563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F488F-4906-D0C7-E036-16D30D8AF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7349F-8937-A64A-4022-3052F8C7B0BD}"/>
              </a:ext>
            </a:extLst>
          </p:cNvPr>
          <p:cNvSpPr>
            <a:spLocks noGrp="1"/>
          </p:cNvSpPr>
          <p:nvPr>
            <p:ph type="title"/>
          </p:nvPr>
        </p:nvSpPr>
        <p:spPr>
          <a:xfrm>
            <a:off x="1322318" y="268360"/>
            <a:ext cx="7288282" cy="1246675"/>
          </a:xfrm>
        </p:spPr>
        <p:txBody>
          <a:bodyPr>
            <a:normAutofit/>
          </a:bodyPr>
          <a:lstStyle/>
          <a:p>
            <a:r>
              <a:rPr lang="en-US" sz="4000" b="1" kern="1200">
                <a:solidFill>
                  <a:srgbClr val="000000"/>
                </a:solidFill>
                <a:effectLst/>
                <a:latin typeface="Aptos Display" panose="020B0004020202020204" pitchFamily="34" charset="0"/>
                <a:ea typeface="+mj-ea"/>
                <a:cs typeface="+mj-cs"/>
              </a:rPr>
              <a:t>The Problem</a:t>
            </a:r>
            <a:endParaRPr lang="en-US" sz="4000" b="1"/>
          </a:p>
        </p:txBody>
      </p:sp>
      <p:sp>
        <p:nvSpPr>
          <p:cNvPr id="3" name="Content Placeholder 2">
            <a:extLst>
              <a:ext uri="{FF2B5EF4-FFF2-40B4-BE49-F238E27FC236}">
                <a16:creationId xmlns:a16="http://schemas.microsoft.com/office/drawing/2014/main" id="{232CB834-A9D1-9FDA-D2A3-11BF31374DF9}"/>
              </a:ext>
            </a:extLst>
          </p:cNvPr>
          <p:cNvSpPr>
            <a:spLocks noGrp="1"/>
          </p:cNvSpPr>
          <p:nvPr>
            <p:ph sz="half" idx="2"/>
          </p:nvPr>
        </p:nvSpPr>
        <p:spPr>
          <a:xfrm>
            <a:off x="1322388" y="1515035"/>
            <a:ext cx="8933236" cy="5206439"/>
          </a:xfrm>
        </p:spPr>
        <p:txBody>
          <a:bodyPr>
            <a:normAutofit/>
          </a:bodyPr>
          <a:lstStyle/>
          <a:p>
            <a:pPr lvl="1" indent="0" algn="ctr">
              <a:buNone/>
            </a:pPr>
            <a:r>
              <a:rPr lang="en-US" sz="2800" b="1" i="1"/>
              <a:t>The Human Factor!!!</a:t>
            </a:r>
          </a:p>
          <a:p>
            <a:pPr lvl="1" indent="0">
              <a:buNone/>
            </a:pPr>
            <a:r>
              <a:rPr lang="en-US" sz="2800"/>
              <a:t>Modern defenses are failing against user’s awareness which being abused by malwares.</a:t>
            </a:r>
          </a:p>
          <a:p>
            <a:pPr lvl="1" indent="0">
              <a:buNone/>
            </a:pPr>
            <a:r>
              <a:rPr lang="en-US" sz="2800"/>
              <a:t>This threat grows massively by the use of untrusted files and cracked software across both individuals and government institutions, silently introducing malware designed to steal credentials, monitor user activity and even infiltrate national infrastructure.</a:t>
            </a:r>
          </a:p>
          <a:p>
            <a:pPr marL="285750" indent="-2857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B598B341-54C5-8396-ED11-7F4170CD675D}"/>
              </a:ext>
            </a:extLst>
          </p:cNvPr>
          <p:cNvSpPr>
            <a:spLocks noGrp="1"/>
          </p:cNvSpPr>
          <p:nvPr>
            <p:ph type="sldNum" sz="quarter" idx="12"/>
          </p:nvPr>
        </p:nvSpPr>
        <p:spPr/>
        <p:txBody>
          <a:bodyPr/>
          <a:lstStyle/>
          <a:p>
            <a:fld id="{A49DFD55-3C28-40EF-9E31-A92D2E4017FF}" type="slidenum">
              <a:rPr lang="en-US" smtClean="0"/>
              <a:pPr/>
              <a:t>3</a:t>
            </a:fld>
            <a:endParaRPr lang="en-US"/>
          </a:p>
        </p:txBody>
      </p:sp>
    </p:spTree>
    <p:extLst>
      <p:ext uri="{BB962C8B-B14F-4D97-AF65-F5344CB8AC3E}">
        <p14:creationId xmlns:p14="http://schemas.microsoft.com/office/powerpoint/2010/main" val="1953982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10F753-18A4-4C2D-B9CF-966F7F47E7F0}"/>
              </a:ext>
            </a:extLst>
          </p:cNvPr>
          <p:cNvSpPr>
            <a:spLocks noGrp="1"/>
          </p:cNvSpPr>
          <p:nvPr>
            <p:ph type="sldNum" sz="quarter" idx="12"/>
          </p:nvPr>
        </p:nvSpPr>
        <p:spPr/>
        <p:txBody>
          <a:bodyPr/>
          <a:lstStyle/>
          <a:p>
            <a:fld id="{A49DFD55-3C28-40EF-9E31-A92D2E4017FF}" type="slidenum">
              <a:rPr lang="en-US" smtClean="0"/>
              <a:pPr/>
              <a:t>30</a:t>
            </a:fld>
            <a:endParaRPr lang="en-US"/>
          </a:p>
        </p:txBody>
      </p:sp>
      <p:sp>
        <p:nvSpPr>
          <p:cNvPr id="5" name="Title 1">
            <a:extLst>
              <a:ext uri="{FF2B5EF4-FFF2-40B4-BE49-F238E27FC236}">
                <a16:creationId xmlns:a16="http://schemas.microsoft.com/office/drawing/2014/main" id="{594AE030-A93A-4B07-B8A9-81AC98452DD1}"/>
              </a:ext>
            </a:extLst>
          </p:cNvPr>
          <p:cNvSpPr>
            <a:spLocks noGrp="1"/>
          </p:cNvSpPr>
          <p:nvPr>
            <p:ph type="title"/>
          </p:nvPr>
        </p:nvSpPr>
        <p:spPr>
          <a:xfrm>
            <a:off x="4092099" y="3026599"/>
            <a:ext cx="4007797" cy="804802"/>
          </a:xfrm>
        </p:spPr>
        <p:txBody>
          <a:bodyPr vert="horz" lIns="91440" tIns="45720" rIns="91440" bIns="45720" rtlCol="0" anchor="b">
            <a:normAutofit fontScale="90000"/>
          </a:bodyPr>
          <a:lstStyle/>
          <a:p>
            <a:pPr algn="ctr"/>
            <a:r>
              <a:rPr lang="en-US" sz="4800" kern="1200">
                <a:solidFill>
                  <a:srgbClr val="FFFFFF"/>
                </a:solidFill>
                <a:latin typeface="+mj-lt"/>
                <a:ea typeface="+mj-ea"/>
                <a:cs typeface="+mj-cs"/>
              </a:rPr>
              <a:t>Practical Demo</a:t>
            </a:r>
          </a:p>
        </p:txBody>
      </p:sp>
      <p:sp>
        <p:nvSpPr>
          <p:cNvPr id="6" name="Title 1">
            <a:extLst>
              <a:ext uri="{FF2B5EF4-FFF2-40B4-BE49-F238E27FC236}">
                <a16:creationId xmlns:a16="http://schemas.microsoft.com/office/drawing/2014/main" id="{8477E63A-537E-43FA-8542-D99D4DDCD595}"/>
              </a:ext>
            </a:extLst>
          </p:cNvPr>
          <p:cNvSpPr txBox="1">
            <a:spLocks/>
          </p:cNvSpPr>
          <p:nvPr/>
        </p:nvSpPr>
        <p:spPr>
          <a:xfrm>
            <a:off x="3330842" y="2359020"/>
            <a:ext cx="5530316" cy="147238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sz="4800"/>
              <a:t>Execution Walkthrough</a:t>
            </a:r>
            <a:endParaRPr lang="en-US" sz="4800" b="1" cap="none"/>
          </a:p>
        </p:txBody>
      </p:sp>
    </p:spTree>
    <p:extLst>
      <p:ext uri="{BB962C8B-B14F-4D97-AF65-F5344CB8AC3E}">
        <p14:creationId xmlns:p14="http://schemas.microsoft.com/office/powerpoint/2010/main" val="279792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E16CD-CEB3-C5CD-5263-DF6E1A6CD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852C4-84E7-3DB2-4E63-7DE8E4B86C2E}"/>
              </a:ext>
            </a:extLst>
          </p:cNvPr>
          <p:cNvSpPr>
            <a:spLocks noGrp="1"/>
          </p:cNvSpPr>
          <p:nvPr>
            <p:ph type="title"/>
          </p:nvPr>
        </p:nvSpPr>
        <p:spPr>
          <a:xfrm>
            <a:off x="1322318" y="268360"/>
            <a:ext cx="7288282" cy="1246675"/>
          </a:xfrm>
        </p:spPr>
        <p:txBody>
          <a:bodyPr>
            <a:normAutofit/>
          </a:bodyPr>
          <a:lstStyle/>
          <a:p>
            <a:r>
              <a:rPr lang="en-US" sz="4000" b="1" kern="1200">
                <a:solidFill>
                  <a:srgbClr val="000000"/>
                </a:solidFill>
                <a:effectLst/>
                <a:latin typeface="Aptos Display" panose="020B0004020202020204" pitchFamily="34" charset="0"/>
                <a:ea typeface="+mj-ea"/>
                <a:cs typeface="+mj-cs"/>
              </a:rPr>
              <a:t>APT</a:t>
            </a:r>
            <a:endParaRPr lang="en-US" sz="4000" b="1"/>
          </a:p>
        </p:txBody>
      </p:sp>
      <p:sp>
        <p:nvSpPr>
          <p:cNvPr id="3" name="Content Placeholder 2">
            <a:extLst>
              <a:ext uri="{FF2B5EF4-FFF2-40B4-BE49-F238E27FC236}">
                <a16:creationId xmlns:a16="http://schemas.microsoft.com/office/drawing/2014/main" id="{CD7F3850-45BE-F37D-F341-6288A3B23695}"/>
              </a:ext>
            </a:extLst>
          </p:cNvPr>
          <p:cNvSpPr>
            <a:spLocks noGrp="1"/>
          </p:cNvSpPr>
          <p:nvPr>
            <p:ph sz="half" idx="2"/>
          </p:nvPr>
        </p:nvSpPr>
        <p:spPr>
          <a:xfrm>
            <a:off x="1322388" y="1515035"/>
            <a:ext cx="8933236" cy="5206439"/>
          </a:xfrm>
        </p:spPr>
        <p:txBody>
          <a:bodyPr>
            <a:normAutofit/>
          </a:bodyPr>
          <a:lstStyle/>
          <a:p>
            <a:pPr lvl="1" indent="0" algn="ctr">
              <a:buNone/>
            </a:pPr>
            <a:r>
              <a:rPr lang="en-US" sz="2800" b="1" i="1"/>
              <a:t>Advanced Persistent Threat</a:t>
            </a:r>
          </a:p>
          <a:p>
            <a:pPr lvl="1" indent="0">
              <a:buNone/>
            </a:pPr>
            <a:endParaRPr lang="en-US" sz="2800"/>
          </a:p>
          <a:p>
            <a:pPr lvl="1" indent="0">
              <a:buNone/>
            </a:pPr>
            <a:r>
              <a:rPr lang="en-US" sz="2800"/>
              <a:t>An (APT) is a threat actor, typically a state or state-sponsored group. The term may also refer to non-state-sponsored groups conducting large-scale targeted attacks for specific goals.</a:t>
            </a:r>
          </a:p>
        </p:txBody>
      </p:sp>
      <p:sp>
        <p:nvSpPr>
          <p:cNvPr id="4" name="Slide Number Placeholder 3">
            <a:extLst>
              <a:ext uri="{FF2B5EF4-FFF2-40B4-BE49-F238E27FC236}">
                <a16:creationId xmlns:a16="http://schemas.microsoft.com/office/drawing/2014/main" id="{4D05E22B-DF80-A60E-416C-32E91D7E630C}"/>
              </a:ext>
            </a:extLst>
          </p:cNvPr>
          <p:cNvSpPr>
            <a:spLocks noGrp="1"/>
          </p:cNvSpPr>
          <p:nvPr>
            <p:ph type="sldNum" sz="quarter" idx="12"/>
          </p:nvPr>
        </p:nvSpPr>
        <p:spPr/>
        <p:txBody>
          <a:bodyPr/>
          <a:lstStyle/>
          <a:p>
            <a:fld id="{A49DFD55-3C28-40EF-9E31-A92D2E4017FF}" type="slidenum">
              <a:rPr lang="en-US" smtClean="0"/>
              <a:pPr/>
              <a:t>4</a:t>
            </a:fld>
            <a:endParaRPr lang="en-US"/>
          </a:p>
        </p:txBody>
      </p:sp>
    </p:spTree>
    <p:extLst>
      <p:ext uri="{BB962C8B-B14F-4D97-AF65-F5344CB8AC3E}">
        <p14:creationId xmlns:p14="http://schemas.microsoft.com/office/powerpoint/2010/main" val="3224819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EB628-0D6C-50D1-61DB-7E5E666E8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B08CE-F17B-C4A0-AD3D-DE0955B93B06}"/>
              </a:ext>
            </a:extLst>
          </p:cNvPr>
          <p:cNvSpPr>
            <a:spLocks noGrp="1"/>
          </p:cNvSpPr>
          <p:nvPr>
            <p:ph type="title"/>
          </p:nvPr>
        </p:nvSpPr>
        <p:spPr>
          <a:xfrm>
            <a:off x="1322318" y="268360"/>
            <a:ext cx="7288282" cy="1246675"/>
          </a:xfrm>
        </p:spPr>
        <p:txBody>
          <a:bodyPr>
            <a:normAutofit/>
          </a:bodyPr>
          <a:lstStyle/>
          <a:p>
            <a:r>
              <a:rPr lang="en-US" sz="4000" b="1"/>
              <a:t>Scenario</a:t>
            </a:r>
          </a:p>
        </p:txBody>
      </p:sp>
      <p:sp>
        <p:nvSpPr>
          <p:cNvPr id="3" name="Content Placeholder 2">
            <a:extLst>
              <a:ext uri="{FF2B5EF4-FFF2-40B4-BE49-F238E27FC236}">
                <a16:creationId xmlns:a16="http://schemas.microsoft.com/office/drawing/2014/main" id="{FDDFE0FA-4529-DB74-263B-D6DEC9CB03E1}"/>
              </a:ext>
            </a:extLst>
          </p:cNvPr>
          <p:cNvSpPr>
            <a:spLocks noGrp="1"/>
          </p:cNvSpPr>
          <p:nvPr>
            <p:ph sz="half" idx="2"/>
          </p:nvPr>
        </p:nvSpPr>
        <p:spPr>
          <a:xfrm>
            <a:off x="1322388" y="1515034"/>
            <a:ext cx="8933236" cy="5342966"/>
          </a:xfrm>
        </p:spPr>
        <p:txBody>
          <a:bodyPr>
            <a:normAutofit lnSpcReduction="10000"/>
          </a:bodyPr>
          <a:lstStyle/>
          <a:p>
            <a:pPr lvl="1" indent="0" algn="ctr">
              <a:buNone/>
            </a:pPr>
            <a:r>
              <a:rPr lang="en-US" sz="2800" b="1" i="1"/>
              <a:t>APT keylogging is not a tool of attack; it's a tool of occupation.</a:t>
            </a:r>
          </a:p>
          <a:p>
            <a:pPr lvl="1" indent="0">
              <a:buNone/>
            </a:pPr>
            <a:r>
              <a:rPr lang="en-US" sz="2800"/>
              <a:t>(APT) actors deploy malwares as tools for long-term surveillance, not for immediate damage, but for strategic, persistent infiltration.</a:t>
            </a:r>
          </a:p>
          <a:p>
            <a:pPr lvl="1" indent="0" algn="ctr">
              <a:buNone/>
            </a:pPr>
            <a:r>
              <a:rPr lang="en-US" sz="2800" b="1"/>
              <a:t>North Korea APTs!!!</a:t>
            </a:r>
          </a:p>
          <a:p>
            <a:pPr lvl="1" indent="0">
              <a:buNone/>
            </a:pPr>
            <a:r>
              <a:rPr lang="en-US" sz="2800"/>
              <a:t>To supplement its economy, the government used hackers for fundraising, targeting wherever a financial opportunity happens to lie.</a:t>
            </a:r>
          </a:p>
          <a:p>
            <a:pPr lvl="1" indent="0">
              <a:buNone/>
            </a:pPr>
            <a:r>
              <a:rPr lang="en-US" sz="2800"/>
              <a:t>Profits: $400M in 2021, $600M in 2022.</a:t>
            </a:r>
          </a:p>
          <a:p>
            <a:pPr lvl="1" indent="0">
              <a:buNone/>
            </a:pPr>
            <a:r>
              <a:rPr lang="en-US" sz="2800"/>
              <a:t>50% of Income from Cyber-Attacks (US Congress)</a:t>
            </a:r>
          </a:p>
          <a:p>
            <a:pPr lvl="1" indent="0">
              <a:buNone/>
            </a:pPr>
            <a:endParaRPr lang="en-US" sz="2800"/>
          </a:p>
        </p:txBody>
      </p:sp>
      <p:sp>
        <p:nvSpPr>
          <p:cNvPr id="4" name="Slide Number Placeholder 3">
            <a:extLst>
              <a:ext uri="{FF2B5EF4-FFF2-40B4-BE49-F238E27FC236}">
                <a16:creationId xmlns:a16="http://schemas.microsoft.com/office/drawing/2014/main" id="{CB494615-1446-6708-71CC-43AE2D017C0D}"/>
              </a:ext>
            </a:extLst>
          </p:cNvPr>
          <p:cNvSpPr>
            <a:spLocks noGrp="1"/>
          </p:cNvSpPr>
          <p:nvPr>
            <p:ph type="sldNum" sz="quarter" idx="12"/>
          </p:nvPr>
        </p:nvSpPr>
        <p:spPr/>
        <p:txBody>
          <a:bodyPr/>
          <a:lstStyle/>
          <a:p>
            <a:fld id="{A49DFD55-3C28-40EF-9E31-A92D2E4017FF}" type="slidenum">
              <a:rPr lang="en-US" smtClean="0"/>
              <a:pPr/>
              <a:t>5</a:t>
            </a:fld>
            <a:endParaRPr lang="en-US"/>
          </a:p>
        </p:txBody>
      </p:sp>
    </p:spTree>
    <p:extLst>
      <p:ext uri="{BB962C8B-B14F-4D97-AF65-F5344CB8AC3E}">
        <p14:creationId xmlns:p14="http://schemas.microsoft.com/office/powerpoint/2010/main" val="3309785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D96CD-D4AA-A8DF-E467-E6567FFBE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C0496-AD92-9586-4131-141FC7544165}"/>
              </a:ext>
            </a:extLst>
          </p:cNvPr>
          <p:cNvSpPr>
            <a:spLocks noGrp="1"/>
          </p:cNvSpPr>
          <p:nvPr>
            <p:ph type="title"/>
          </p:nvPr>
        </p:nvSpPr>
        <p:spPr>
          <a:xfrm>
            <a:off x="1322318" y="268360"/>
            <a:ext cx="7288282" cy="1246675"/>
          </a:xfrm>
        </p:spPr>
        <p:txBody>
          <a:bodyPr>
            <a:normAutofit/>
          </a:bodyPr>
          <a:lstStyle/>
          <a:p>
            <a:r>
              <a:rPr lang="en-US" sz="4000" b="1" kern="1200">
                <a:solidFill>
                  <a:srgbClr val="000000"/>
                </a:solidFill>
                <a:effectLst/>
                <a:latin typeface="Aptos Display" panose="020B0004020202020204" pitchFamily="34" charset="0"/>
                <a:ea typeface="+mj-ea"/>
                <a:cs typeface="+mj-cs"/>
              </a:rPr>
              <a:t>Our Goal</a:t>
            </a:r>
            <a:endParaRPr lang="en-US" sz="4000" b="1"/>
          </a:p>
        </p:txBody>
      </p:sp>
      <p:sp>
        <p:nvSpPr>
          <p:cNvPr id="3" name="Content Placeholder 2">
            <a:extLst>
              <a:ext uri="{FF2B5EF4-FFF2-40B4-BE49-F238E27FC236}">
                <a16:creationId xmlns:a16="http://schemas.microsoft.com/office/drawing/2014/main" id="{AA7165C7-40E6-59DE-D175-CF20547043F2}"/>
              </a:ext>
            </a:extLst>
          </p:cNvPr>
          <p:cNvSpPr>
            <a:spLocks noGrp="1"/>
          </p:cNvSpPr>
          <p:nvPr>
            <p:ph sz="half" idx="2"/>
          </p:nvPr>
        </p:nvSpPr>
        <p:spPr>
          <a:xfrm>
            <a:off x="1322388" y="1873624"/>
            <a:ext cx="8933236" cy="4296505"/>
          </a:xfrm>
        </p:spPr>
        <p:txBody>
          <a:bodyPr>
            <a:normAutofit/>
          </a:bodyPr>
          <a:lstStyle/>
          <a:p>
            <a:pPr marL="285750" indent="-285750">
              <a:buFont typeface="Arial" panose="020B0604020202020204" pitchFamily="34" charset="0"/>
              <a:buChar char="•"/>
            </a:pPr>
            <a:r>
              <a:rPr lang="en-US" sz="2800"/>
              <a:t>Simulate </a:t>
            </a:r>
            <a:r>
              <a:rPr lang="en-US" sz="2800" b="0"/>
              <a:t>real world threats.</a:t>
            </a:r>
          </a:p>
          <a:p>
            <a:pPr marL="285750" indent="-285750">
              <a:buFont typeface="Arial" panose="020B0604020202020204" pitchFamily="34" charset="0"/>
              <a:buChar char="•"/>
            </a:pPr>
            <a:r>
              <a:rPr lang="en-US" sz="2800"/>
              <a:t>Expose </a:t>
            </a:r>
            <a:r>
              <a:rPr lang="en-US" sz="2800" b="0"/>
              <a:t>weakness in existing security controls.</a:t>
            </a:r>
          </a:p>
          <a:p>
            <a:pPr marL="285750" indent="-285750">
              <a:buFont typeface="Arial" panose="020B0604020202020204" pitchFamily="34" charset="0"/>
              <a:buChar char="•"/>
            </a:pPr>
            <a:r>
              <a:rPr lang="en-US" sz="2800"/>
              <a:t>Increase </a:t>
            </a:r>
            <a:r>
              <a:rPr lang="en-US" sz="2800" b="0"/>
              <a:t>security awareness.</a:t>
            </a:r>
          </a:p>
          <a:p>
            <a:pPr marL="285750" indent="-285750">
              <a:buFont typeface="Arial" panose="020B0604020202020204" pitchFamily="34" charset="0"/>
              <a:buChar char="•"/>
            </a:pPr>
            <a:r>
              <a:rPr lang="en-US" sz="2800"/>
              <a:t>Improve </a:t>
            </a:r>
            <a:r>
              <a:rPr lang="en-US" sz="2800" b="0"/>
              <a:t>Incident response readiness.</a:t>
            </a:r>
          </a:p>
          <a:p>
            <a:pPr marL="285750" indent="-285750">
              <a:buFont typeface="Arial" panose="020B0604020202020204" pitchFamily="34" charset="0"/>
              <a:buChar char="•"/>
            </a:pPr>
            <a:endParaRPr lang="en-US" sz="2800" b="0"/>
          </a:p>
          <a:p>
            <a:pPr marL="285750" indent="-285750">
              <a:buFont typeface="Arial" panose="020B0604020202020204" pitchFamily="34" charset="0"/>
              <a:buChar char="•"/>
            </a:pPr>
            <a:endParaRPr lang="en-US" sz="2800" b="0"/>
          </a:p>
        </p:txBody>
      </p:sp>
      <p:sp>
        <p:nvSpPr>
          <p:cNvPr id="4" name="Slide Number Placeholder 3">
            <a:extLst>
              <a:ext uri="{FF2B5EF4-FFF2-40B4-BE49-F238E27FC236}">
                <a16:creationId xmlns:a16="http://schemas.microsoft.com/office/drawing/2014/main" id="{BD946F00-9E70-768A-71C8-A318B57554C1}"/>
              </a:ext>
            </a:extLst>
          </p:cNvPr>
          <p:cNvSpPr>
            <a:spLocks noGrp="1"/>
          </p:cNvSpPr>
          <p:nvPr>
            <p:ph type="sldNum" sz="quarter" idx="12"/>
          </p:nvPr>
        </p:nvSpPr>
        <p:spPr/>
        <p:txBody>
          <a:bodyPr/>
          <a:lstStyle/>
          <a:p>
            <a:fld id="{A49DFD55-3C28-40EF-9E31-A92D2E4017FF}" type="slidenum">
              <a:rPr lang="en-US" smtClean="0"/>
              <a:pPr/>
              <a:t>6</a:t>
            </a:fld>
            <a:endParaRPr lang="en-US"/>
          </a:p>
        </p:txBody>
      </p:sp>
    </p:spTree>
    <p:extLst>
      <p:ext uri="{BB962C8B-B14F-4D97-AF65-F5344CB8AC3E}">
        <p14:creationId xmlns:p14="http://schemas.microsoft.com/office/powerpoint/2010/main" val="15117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9483-2909-AF16-2E6C-3827688D8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ABAAF2-6AB5-D2F9-92AD-1DCF3332B75A}"/>
              </a:ext>
            </a:extLst>
          </p:cNvPr>
          <p:cNvSpPr>
            <a:spLocks noGrp="1"/>
          </p:cNvSpPr>
          <p:nvPr>
            <p:ph type="title"/>
          </p:nvPr>
        </p:nvSpPr>
        <p:spPr>
          <a:xfrm>
            <a:off x="1322318" y="268360"/>
            <a:ext cx="7288282" cy="1246675"/>
          </a:xfrm>
        </p:spPr>
        <p:txBody>
          <a:bodyPr>
            <a:normAutofit/>
          </a:bodyPr>
          <a:lstStyle/>
          <a:p>
            <a:r>
              <a:rPr lang="en-US" sz="4000" b="1" kern="1200">
                <a:solidFill>
                  <a:srgbClr val="000000"/>
                </a:solidFill>
                <a:effectLst/>
                <a:latin typeface="Aptos Display" panose="020B0004020202020204" pitchFamily="34" charset="0"/>
                <a:ea typeface="+mj-ea"/>
                <a:cs typeface="+mj-cs"/>
              </a:rPr>
              <a:t>Our Approach</a:t>
            </a:r>
            <a:endParaRPr lang="en-US" sz="4000" b="1"/>
          </a:p>
        </p:txBody>
      </p:sp>
      <p:sp>
        <p:nvSpPr>
          <p:cNvPr id="3" name="Content Placeholder 2">
            <a:extLst>
              <a:ext uri="{FF2B5EF4-FFF2-40B4-BE49-F238E27FC236}">
                <a16:creationId xmlns:a16="http://schemas.microsoft.com/office/drawing/2014/main" id="{FC74FA57-80B8-A5D7-90BE-C1C5B148FCD8}"/>
              </a:ext>
            </a:extLst>
          </p:cNvPr>
          <p:cNvSpPr>
            <a:spLocks noGrp="1"/>
          </p:cNvSpPr>
          <p:nvPr>
            <p:ph sz="half" idx="2"/>
          </p:nvPr>
        </p:nvSpPr>
        <p:spPr>
          <a:xfrm>
            <a:off x="1322388" y="1873624"/>
            <a:ext cx="9542836" cy="4296505"/>
          </a:xfrm>
        </p:spPr>
        <p:txBody>
          <a:bodyPr>
            <a:normAutofit/>
          </a:bodyPr>
          <a:lstStyle/>
          <a:p>
            <a:r>
              <a:rPr lang="en-US" sz="2800" b="0"/>
              <a:t>Developing a controlled, proof-of-concept malware that simulates real-world attack techniques by continually harvesting data while evading AVs to ethically test and reveal weaknesses in modern cybersecurity defenses.</a:t>
            </a:r>
          </a:p>
          <a:p>
            <a:r>
              <a:rPr lang="en-US" sz="2800" b="0"/>
              <a:t>Bypassing AVs? </a:t>
            </a:r>
          </a:p>
          <a:p>
            <a:r>
              <a:rPr lang="en-US" sz="2400" b="0"/>
              <a:t>Unhooking, Sandbox and VM detection &amp; Pointer Obfuscation. </a:t>
            </a:r>
          </a:p>
          <a:p>
            <a:r>
              <a:rPr lang="en-US" sz="2800" b="0"/>
              <a:t>Malware Capabilities?</a:t>
            </a:r>
          </a:p>
          <a:p>
            <a:r>
              <a:rPr lang="en-US" sz="2400" b="0"/>
              <a:t>Target profiling, Fileless keylogging &amp; Data exfiltration via telegram</a:t>
            </a:r>
          </a:p>
          <a:p>
            <a:endParaRPr lang="en-US" sz="2400" b="0"/>
          </a:p>
          <a:p>
            <a:endParaRPr lang="en-US" sz="2800" b="0"/>
          </a:p>
          <a:p>
            <a:endParaRPr lang="en-US" sz="2800" b="0"/>
          </a:p>
        </p:txBody>
      </p:sp>
      <p:sp>
        <p:nvSpPr>
          <p:cNvPr id="4" name="Slide Number Placeholder 3">
            <a:extLst>
              <a:ext uri="{FF2B5EF4-FFF2-40B4-BE49-F238E27FC236}">
                <a16:creationId xmlns:a16="http://schemas.microsoft.com/office/drawing/2014/main" id="{CE2F7D52-5C46-937E-1587-E540EB306259}"/>
              </a:ext>
            </a:extLst>
          </p:cNvPr>
          <p:cNvSpPr>
            <a:spLocks noGrp="1"/>
          </p:cNvSpPr>
          <p:nvPr>
            <p:ph type="sldNum" sz="quarter" idx="12"/>
          </p:nvPr>
        </p:nvSpPr>
        <p:spPr/>
        <p:txBody>
          <a:bodyPr/>
          <a:lstStyle/>
          <a:p>
            <a:fld id="{A49DFD55-3C28-40EF-9E31-A92D2E4017FF}" type="slidenum">
              <a:rPr lang="en-US" smtClean="0"/>
              <a:pPr/>
              <a:t>7</a:t>
            </a:fld>
            <a:endParaRPr lang="en-US"/>
          </a:p>
        </p:txBody>
      </p:sp>
    </p:spTree>
    <p:extLst>
      <p:ext uri="{BB962C8B-B14F-4D97-AF65-F5344CB8AC3E}">
        <p14:creationId xmlns:p14="http://schemas.microsoft.com/office/powerpoint/2010/main" val="3768586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F5129-12F6-1B80-46CC-0E766595F742}"/>
            </a:ext>
          </a:extLst>
        </p:cNvPr>
        <p:cNvGrpSpPr/>
        <p:nvPr/>
      </p:nvGrpSpPr>
      <p:grpSpPr>
        <a:xfrm>
          <a:off x="0" y="0"/>
          <a:ext cx="0" cy="0"/>
          <a:chOff x="0" y="0"/>
          <a:chExt cx="0" cy="0"/>
        </a:xfrm>
      </p:grpSpPr>
      <p:sp>
        <p:nvSpPr>
          <p:cNvPr id="26" name="Slide Number Placeholder 5">
            <a:extLst>
              <a:ext uri="{FF2B5EF4-FFF2-40B4-BE49-F238E27FC236}">
                <a16:creationId xmlns:a16="http://schemas.microsoft.com/office/drawing/2014/main" id="{6CE795A3-2B8D-9455-BE6C-23F933A05EC6}"/>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10" name="Title 1">
            <a:extLst>
              <a:ext uri="{FF2B5EF4-FFF2-40B4-BE49-F238E27FC236}">
                <a16:creationId xmlns:a16="http://schemas.microsoft.com/office/drawing/2014/main" id="{850C9339-D44D-50A1-E910-4B5C066DFA10}"/>
              </a:ext>
            </a:extLst>
          </p:cNvPr>
          <p:cNvSpPr>
            <a:spLocks noGrp="1"/>
          </p:cNvSpPr>
          <p:nvPr>
            <p:ph type="title"/>
          </p:nvPr>
        </p:nvSpPr>
        <p:spPr>
          <a:xfrm>
            <a:off x="8973671" y="0"/>
            <a:ext cx="3218329" cy="619146"/>
          </a:xfrm>
        </p:spPr>
        <p:txBody>
          <a:bodyPr>
            <a:noAutofit/>
          </a:bodyPr>
          <a:lstStyle/>
          <a:p>
            <a:pPr algn="r"/>
            <a:r>
              <a:rPr lang="en-US" sz="4000" b="1" kern="1200" cap="none">
                <a:solidFill>
                  <a:srgbClr val="000000"/>
                </a:solidFill>
                <a:effectLst/>
                <a:latin typeface="Aptos Display" panose="020B0004020202020204" pitchFamily="34" charset="0"/>
                <a:ea typeface="+mj-ea"/>
                <a:cs typeface="+mj-cs"/>
              </a:rPr>
              <a:t>Attack Chain</a:t>
            </a:r>
            <a:endParaRPr lang="en-US" sz="4000" b="1" cap="none"/>
          </a:p>
        </p:txBody>
      </p:sp>
      <p:pic>
        <p:nvPicPr>
          <p:cNvPr id="1026" name="Picture 2">
            <a:extLst>
              <a:ext uri="{FF2B5EF4-FFF2-40B4-BE49-F238E27FC236}">
                <a16:creationId xmlns:a16="http://schemas.microsoft.com/office/drawing/2014/main" id="{8C8BE584-15D6-9F9D-D97D-30DA6BE6E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2" y="561975"/>
            <a:ext cx="10010775" cy="629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417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578686" y="907109"/>
            <a:ext cx="7722352" cy="762373"/>
          </a:xfrm>
        </p:spPr>
        <p:txBody>
          <a:bodyPr>
            <a:normAutofit fontScale="90000"/>
          </a:bodyPr>
          <a:lstStyle/>
          <a:p>
            <a:r>
              <a:rPr lang="en-US" sz="4000" b="1"/>
              <a:t>ANTI-VIRUS BYPASS Techniques</a:t>
            </a:r>
            <a:br>
              <a:rPr lang="en-US" sz="4000" b="1"/>
            </a:br>
            <a:endParaRPr lang="en-US" sz="4000"/>
          </a:p>
        </p:txBody>
      </p:sp>
      <p:grpSp>
        <p:nvGrpSpPr>
          <p:cNvPr id="2" name="Group 1">
            <a:extLst>
              <a:ext uri="{FF2B5EF4-FFF2-40B4-BE49-F238E27FC236}">
                <a16:creationId xmlns:a16="http://schemas.microsoft.com/office/drawing/2014/main" id="{C8176B0A-CE1F-4C6A-8DEE-ECA8CC49633A}"/>
              </a:ext>
            </a:extLst>
          </p:cNvPr>
          <p:cNvGrpSpPr/>
          <p:nvPr/>
        </p:nvGrpSpPr>
        <p:grpSpPr>
          <a:xfrm>
            <a:off x="1497847" y="2123262"/>
            <a:ext cx="6417427" cy="1501185"/>
            <a:chOff x="5503769" y="1402919"/>
            <a:chExt cx="6417427" cy="1501185"/>
          </a:xfrm>
        </p:grpSpPr>
        <p:pic>
          <p:nvPicPr>
            <p:cNvPr id="14" name="Picture 13">
              <a:extLst>
                <a:ext uri="{FF2B5EF4-FFF2-40B4-BE49-F238E27FC236}">
                  <a16:creationId xmlns:a16="http://schemas.microsoft.com/office/drawing/2014/main" id="{87CE1AAE-C73D-4BE6-A2D1-05360E24DE83}"/>
                </a:ext>
              </a:extLst>
            </p:cNvPr>
            <p:cNvPicPr>
              <a:picLocks noChangeAspect="1"/>
            </p:cNvPicPr>
            <p:nvPr/>
          </p:nvPicPr>
          <p:blipFill rotWithShape="1">
            <a:blip r:embed="rId3"/>
            <a:srcRect l="4735" r="3583" b="4560"/>
            <a:stretch/>
          </p:blipFill>
          <p:spPr>
            <a:xfrm>
              <a:off x="5503769" y="1402919"/>
              <a:ext cx="6417427" cy="1501185"/>
            </a:xfrm>
            <a:prstGeom prst="rect">
              <a:avLst/>
            </a:prstGeom>
          </p:spPr>
        </p:pic>
        <p:sp>
          <p:nvSpPr>
            <p:cNvPr id="20" name="Text Placeholder 12">
              <a:extLst>
                <a:ext uri="{FF2B5EF4-FFF2-40B4-BE49-F238E27FC236}">
                  <a16:creationId xmlns:a16="http://schemas.microsoft.com/office/drawing/2014/main" id="{293EF2BE-8B07-4CB2-9E87-F8B41ECFDE12}"/>
                </a:ext>
              </a:extLst>
            </p:cNvPr>
            <p:cNvSpPr txBox="1">
              <a:spLocks/>
            </p:cNvSpPr>
            <p:nvPr/>
          </p:nvSpPr>
          <p:spPr>
            <a:xfrm>
              <a:off x="7853872" y="1619112"/>
              <a:ext cx="4067323" cy="5198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1" i="0" u="none" strike="noStrike" kern="1200" cap="none" spc="0" normalizeH="0" baseline="0" noProof="0">
                  <a:ln>
                    <a:noFill/>
                  </a:ln>
                  <a:solidFill>
                    <a:prstClr val="black"/>
                  </a:solidFill>
                  <a:effectLst/>
                  <a:uLnTx/>
                  <a:uFillTx/>
                  <a:latin typeface="Tenorite"/>
                  <a:ea typeface="+mn-ea"/>
                  <a:cs typeface="+mn-cs"/>
                </a:rPr>
                <a:t>Static Analysis Evasion </a:t>
              </a:r>
            </a:p>
          </p:txBody>
        </p:sp>
      </p:grpSp>
      <p:grpSp>
        <p:nvGrpSpPr>
          <p:cNvPr id="4" name="Group 3">
            <a:extLst>
              <a:ext uri="{FF2B5EF4-FFF2-40B4-BE49-F238E27FC236}">
                <a16:creationId xmlns:a16="http://schemas.microsoft.com/office/drawing/2014/main" id="{99166DDB-F63E-4E6A-8B2B-FA72B1A9F841}"/>
              </a:ext>
            </a:extLst>
          </p:cNvPr>
          <p:cNvGrpSpPr/>
          <p:nvPr/>
        </p:nvGrpSpPr>
        <p:grpSpPr>
          <a:xfrm>
            <a:off x="4028829" y="4249678"/>
            <a:ext cx="7332073" cy="1501185"/>
            <a:chOff x="5503769" y="3252709"/>
            <a:chExt cx="7332073" cy="1501185"/>
          </a:xfrm>
        </p:grpSpPr>
        <p:pic>
          <p:nvPicPr>
            <p:cNvPr id="18" name="Picture 17">
              <a:extLst>
                <a:ext uri="{FF2B5EF4-FFF2-40B4-BE49-F238E27FC236}">
                  <a16:creationId xmlns:a16="http://schemas.microsoft.com/office/drawing/2014/main" id="{26E10090-9AD4-4F94-89D8-9B6C476D63F8}"/>
                </a:ext>
              </a:extLst>
            </p:cNvPr>
            <p:cNvPicPr>
              <a:picLocks noChangeAspect="1"/>
            </p:cNvPicPr>
            <p:nvPr/>
          </p:nvPicPr>
          <p:blipFill rotWithShape="1">
            <a:blip r:embed="rId4"/>
            <a:srcRect l="2262" r="4502" b="4560"/>
            <a:stretch/>
          </p:blipFill>
          <p:spPr>
            <a:xfrm>
              <a:off x="5503769" y="3252709"/>
              <a:ext cx="7332073" cy="1501185"/>
            </a:xfrm>
            <a:prstGeom prst="rect">
              <a:avLst/>
            </a:prstGeom>
          </p:spPr>
        </p:pic>
        <p:sp>
          <p:nvSpPr>
            <p:cNvPr id="22" name="Text Placeholder 12">
              <a:extLst>
                <a:ext uri="{FF2B5EF4-FFF2-40B4-BE49-F238E27FC236}">
                  <a16:creationId xmlns:a16="http://schemas.microsoft.com/office/drawing/2014/main" id="{3960FF52-631F-48B4-88EE-37B6CCFC4F05}"/>
                </a:ext>
              </a:extLst>
            </p:cNvPr>
            <p:cNvSpPr txBox="1">
              <a:spLocks/>
            </p:cNvSpPr>
            <p:nvPr/>
          </p:nvSpPr>
          <p:spPr>
            <a:xfrm>
              <a:off x="8232641" y="3520747"/>
              <a:ext cx="4545427" cy="5198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1" i="0" u="none" strike="noStrike" kern="1200" cap="none" spc="0" normalizeH="0" baseline="0" noProof="0">
                  <a:ln>
                    <a:noFill/>
                  </a:ln>
                  <a:solidFill>
                    <a:prstClr val="black"/>
                  </a:solidFill>
                  <a:effectLst/>
                  <a:uLnTx/>
                  <a:uFillTx/>
                  <a:latin typeface="Tenorite"/>
                  <a:ea typeface="+mn-ea"/>
                  <a:cs typeface="+mn-cs"/>
                </a:rPr>
                <a:t>Behavior Analysis Evasion </a:t>
              </a:r>
            </a:p>
          </p:txBody>
        </p:sp>
      </p:grpSp>
      <p:sp>
        <p:nvSpPr>
          <p:cNvPr id="26" name="Slide Number Placeholder 5">
            <a:extLst>
              <a:ext uri="{FF2B5EF4-FFF2-40B4-BE49-F238E27FC236}">
                <a16:creationId xmlns:a16="http://schemas.microsoft.com/office/drawing/2014/main" id="{63F1C502-D43F-46FE-BB6F-D6ED3038C5FA}"/>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pic>
        <p:nvPicPr>
          <p:cNvPr id="7" name="Picture 6">
            <a:extLst>
              <a:ext uri="{FF2B5EF4-FFF2-40B4-BE49-F238E27FC236}">
                <a16:creationId xmlns:a16="http://schemas.microsoft.com/office/drawing/2014/main" id="{E38B9416-AA12-40C1-BA55-BB41381E840D}"/>
              </a:ext>
            </a:extLst>
          </p:cNvPr>
          <p:cNvPicPr>
            <a:picLocks noChangeAspect="1"/>
          </p:cNvPicPr>
          <p:nvPr/>
        </p:nvPicPr>
        <p:blipFill>
          <a:blip r:embed="rId5"/>
          <a:stretch>
            <a:fillRect/>
          </a:stretch>
        </p:blipFill>
        <p:spPr>
          <a:xfrm>
            <a:off x="5277470" y="5014844"/>
            <a:ext cx="818530" cy="610228"/>
          </a:xfrm>
          <a:prstGeom prst="rect">
            <a:avLst/>
          </a:prstGeom>
        </p:spPr>
      </p:pic>
      <p:pic>
        <p:nvPicPr>
          <p:cNvPr id="9" name="Picture 8">
            <a:extLst>
              <a:ext uri="{FF2B5EF4-FFF2-40B4-BE49-F238E27FC236}">
                <a16:creationId xmlns:a16="http://schemas.microsoft.com/office/drawing/2014/main" id="{3F117538-A47D-415A-9D12-303B35FCB712}"/>
              </a:ext>
            </a:extLst>
          </p:cNvPr>
          <p:cNvPicPr>
            <a:picLocks noChangeAspect="1"/>
          </p:cNvPicPr>
          <p:nvPr/>
        </p:nvPicPr>
        <p:blipFill>
          <a:blip r:embed="rId6"/>
          <a:stretch>
            <a:fillRect/>
          </a:stretch>
        </p:blipFill>
        <p:spPr>
          <a:xfrm>
            <a:off x="2574849" y="2873854"/>
            <a:ext cx="818531" cy="638640"/>
          </a:xfrm>
          <a:prstGeom prst="rect">
            <a:avLst/>
          </a:prstGeom>
        </p:spPr>
      </p:pic>
    </p:spTree>
    <p:extLst>
      <p:ext uri="{BB962C8B-B14F-4D97-AF65-F5344CB8AC3E}">
        <p14:creationId xmlns:p14="http://schemas.microsoft.com/office/powerpoint/2010/main" val="2607491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10729ED-6C26-428A-8FEF-2189F633C984}">
  <we:reference id="a3b40b4f-8edf-490e-9df1-7e66f93912bf" version="1.2.0.0" store="EXCatalog" storeType="EXCatalog"/>
  <we:alternateReferences>
    <we:reference id="WA104380526" version="1.2.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53EE30EBE8544B8D87EEE10D72558D" ma:contentTypeVersion="13" ma:contentTypeDescription="Create a new document." ma:contentTypeScope="" ma:versionID="b309f6412d82e56ad0cd6c7e9e5fae38">
  <xsd:schema xmlns:xsd="http://www.w3.org/2001/XMLSchema" xmlns:xs="http://www.w3.org/2001/XMLSchema" xmlns:p="http://schemas.microsoft.com/office/2006/metadata/properties" xmlns:ns3="0448acfc-ccd1-43b0-8348-05c34e1d408c" xmlns:ns4="3985ac11-21db-4bdf-b2d2-3cd23bcd89b9" targetNamespace="http://schemas.microsoft.com/office/2006/metadata/properties" ma:root="true" ma:fieldsID="caf3b4ed3e30798100394e3e1bdaa9d9" ns3:_="" ns4:_="">
    <xsd:import namespace="0448acfc-ccd1-43b0-8348-05c34e1d408c"/>
    <xsd:import namespace="3985ac11-21db-4bdf-b2d2-3cd23bcd89b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ObjectDetectorVersions" minOccurs="0"/>
                <xsd:element ref="ns3:_activity" minOccurs="0"/>
                <xsd:element ref="ns3:MediaServiceDateTaken" minOccurs="0"/>
                <xsd:element ref="ns3:MediaServiceSearchPropertie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48acfc-ccd1-43b0-8348-05c34e1d40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985ac11-21db-4bdf-b2d2-3cd23bcd89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448acfc-ccd1-43b0-8348-05c34e1d408c" xsi:nil="true"/>
  </documentManagement>
</p:properties>
</file>

<file path=customXml/itemProps1.xml><?xml version="1.0" encoding="utf-8"?>
<ds:datastoreItem xmlns:ds="http://schemas.openxmlformats.org/officeDocument/2006/customXml" ds:itemID="{8B273468-A4AF-4BE4-BD85-13B85ECCC458}">
  <ds:schemaRefs>
    <ds:schemaRef ds:uri="0448acfc-ccd1-43b0-8348-05c34e1d408c"/>
    <ds:schemaRef ds:uri="3985ac11-21db-4bdf-b2d2-3cd23bcd89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3EE7EF-E7F1-4D18-BE70-6FCEACABC672}">
  <ds:schemaRefs>
    <ds:schemaRef ds:uri="http://schemas.microsoft.com/sharepoint/v3/contenttype/forms"/>
  </ds:schemaRefs>
</ds:datastoreItem>
</file>

<file path=customXml/itemProps3.xml><?xml version="1.0" encoding="utf-8"?>
<ds:datastoreItem xmlns:ds="http://schemas.openxmlformats.org/officeDocument/2006/customXml" ds:itemID="{395EA35B-AC15-47A9-9663-4D15133D1A02}">
  <ds:schemaRefs>
    <ds:schemaRef ds:uri="http://schemas.microsoft.com/office/2006/documentManagement/types"/>
    <ds:schemaRef ds:uri="http://schemas.microsoft.com/office/infopath/2007/PartnerControls"/>
    <ds:schemaRef ds:uri="http://purl.org/dc/elements/1.1/"/>
    <ds:schemaRef ds:uri="http://www.w3.org/XML/1998/namespace"/>
    <ds:schemaRef ds:uri="http://schemas.openxmlformats.org/package/2006/metadata/core-properties"/>
    <ds:schemaRef ds:uri="3985ac11-21db-4bdf-b2d2-3cd23bcd89b9"/>
    <ds:schemaRef ds:uri="http://purl.org/dc/terms/"/>
    <ds:schemaRef ds:uri="0448acfc-ccd1-43b0-8348-05c34e1d408c"/>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1111</TotalTime>
  <Words>1572</Words>
  <Application>Microsoft Office PowerPoint</Application>
  <PresentationFormat>Widescreen</PresentationFormat>
  <Paragraphs>283</Paragraphs>
  <Slides>30</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Aptos</vt:lpstr>
      <vt:lpstr>Aptos Display</vt:lpstr>
      <vt:lpstr>Arial</vt:lpstr>
      <vt:lpstr>Calibri</vt:lpstr>
      <vt:lpstr>Cascadia Mono</vt:lpstr>
      <vt:lpstr>Tenorite</vt:lpstr>
      <vt:lpstr>Wingdings</vt:lpstr>
      <vt:lpstr>Office Theme</vt:lpstr>
      <vt:lpstr>Custom</vt:lpstr>
      <vt:lpstr>PowerPoint Presentation</vt:lpstr>
      <vt:lpstr>Presentation Structure</vt:lpstr>
      <vt:lpstr>The Problem</vt:lpstr>
      <vt:lpstr>APT</vt:lpstr>
      <vt:lpstr>Scenario</vt:lpstr>
      <vt:lpstr>Our Goal</vt:lpstr>
      <vt:lpstr>Our Approach</vt:lpstr>
      <vt:lpstr>Attack Chain</vt:lpstr>
      <vt:lpstr>ANTI-VIRUS BYPASS Techniques </vt:lpstr>
      <vt:lpstr>Static analysis evasion </vt:lpstr>
      <vt:lpstr>Pointer obfuscation Execution Flow</vt:lpstr>
      <vt:lpstr>Behavior Analysis evasion </vt:lpstr>
      <vt:lpstr>How EDRs &amp; AVs Use Hooking</vt:lpstr>
      <vt:lpstr>How EDRs &amp; AVs Use Hooking</vt:lpstr>
      <vt:lpstr>Perun's Fart Unhooking Technique</vt:lpstr>
      <vt:lpstr>Why Perun's Fart</vt:lpstr>
      <vt:lpstr>Malware Capabilities</vt:lpstr>
      <vt:lpstr>Keylogger</vt:lpstr>
      <vt:lpstr>Keylogger</vt:lpstr>
      <vt:lpstr>Target profiler</vt:lpstr>
      <vt:lpstr>Execution Flow</vt:lpstr>
      <vt:lpstr>Data Exfiltration via Telegram</vt:lpstr>
      <vt:lpstr>Data Exfiltration via Telegram</vt:lpstr>
      <vt:lpstr>Execution Flow</vt:lpstr>
      <vt:lpstr>PROJECT TIMELINE</vt:lpstr>
      <vt:lpstr>PowerPoint Presentation</vt:lpstr>
      <vt:lpstr>Evasion Success - VirusTotal Result</vt:lpstr>
      <vt:lpstr>PowerPoint Presentation</vt:lpstr>
      <vt:lpstr>PowerPoint Presentation</vt:lpstr>
      <vt:lpstr>Practical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احمد حسنى فهمى عطية احمد</dc:creator>
  <cp:lastModifiedBy>كيرلس ماجد فخرى لبيب مقار</cp:lastModifiedBy>
  <cp:revision>3</cp:revision>
  <dcterms:created xsi:type="dcterms:W3CDTF">2025-01-14T11:01:45Z</dcterms:created>
  <dcterms:modified xsi:type="dcterms:W3CDTF">2025-06-19T17:19:51Z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0x010100FC53EE30EBE8544B8D87EEE10D72558D</vt:lpwstr>
  </property>
</Properties>
</file>